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7.png" ContentType="image/png"/>
  <Override PartName="/ppt/media/image75.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25.png" ContentType="image/png"/>
  <Override PartName="/ppt/media/image2.png" ContentType="image/png"/>
  <Override PartName="/ppt/media/image14.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83.png" ContentType="image/png"/>
  <Override PartName="/ppt/media/image6.png" ContentType="image/png"/>
  <Override PartName="/ppt/media/image36.png" ContentType="image/png"/>
  <Override PartName="/ppt/media/image11.png" ContentType="image/png"/>
  <Override PartName="/ppt/media/image48.png" ContentType="image/png"/>
  <Override PartName="/ppt/media/image7.png" ContentType="image/png"/>
  <Override PartName="/ppt/media/image19.png" ContentType="image/png"/>
  <Override PartName="/ppt/media/image84.png" ContentType="image/png"/>
  <Override PartName="/ppt/presProps.xml" ContentType="application/vnd.openxmlformats-officedocument.presentationml.presProps+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45F7CA0-5A18-41C5-AD3F-BEA7A9CBA830}"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F98CB79-6A53-454C-88C4-7BF691EC14D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87C4B73-0273-4B69-A311-FD498E57AD94}"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418BE99-C2F3-4674-9DDD-FFBBA684FE00}"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524CC54-6FF2-41AF-890F-6058D5D8FF6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F5AD5ED-5C0C-4028-8261-12316D7D355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AF0BEC2-60F3-4F2B-AE89-C48EE46AA95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2D1A5F2-F0E0-454B-B04D-8589806D5B8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36C7FD6-618C-4D39-85C8-B075AFF5F5FB}"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5DF656D-C5D5-425C-8E52-0CA060AC7F5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0559994-DB91-4429-B477-864F76F0F41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6A34CE1-9903-4593-9CC3-F0F0B2034F23}"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BA0FFEC9-ED4E-4660-8050-AE4550D0AC51}"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a:t>
            </a:r>
            <a:r>
              <a:rPr b="0" lang="en-US" sz="1800" spc="-1" strike="noStrike">
                <a:solidFill>
                  <a:srgbClr val="000000"/>
                </a:solidFill>
                <a:latin typeface="Calibri"/>
              </a:rPr>
              <a:t>the 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41" name="Group 2"/>
          <p:cNvGrpSpPr/>
          <p:nvPr/>
        </p:nvGrpSpPr>
        <p:grpSpPr>
          <a:xfrm>
            <a:off x="16298640" y="-858960"/>
            <a:ext cx="2037600" cy="11957760"/>
            <a:chOff x="16298640" y="-858960"/>
            <a:chExt cx="2037600" cy="11957760"/>
          </a:xfrm>
        </p:grpSpPr>
        <p:sp>
          <p:nvSpPr>
            <p:cNvPr id="42" name="Freeform 3"/>
            <p:cNvSpPr/>
            <p:nvPr/>
          </p:nvSpPr>
          <p:spPr>
            <a:xfrm rot="16200000">
              <a:off x="11392560" y="4155480"/>
              <a:ext cx="11957760" cy="192888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43" name="TextBox 4"/>
            <p:cNvSpPr/>
            <p:nvPr/>
          </p:nvSpPr>
          <p:spPr>
            <a:xfrm rot="16200000">
              <a:off x="11338560" y="4101120"/>
              <a:ext cx="11957760" cy="2037600"/>
            </a:xfrm>
            <a:prstGeom prst="rect">
              <a:avLst/>
            </a:prstGeom>
            <a:noFill/>
            <a:ln w="0">
              <a:noFill/>
            </a:ln>
          </p:spPr>
          <p:style>
            <a:lnRef idx="0"/>
            <a:fillRef idx="0"/>
            <a:effectRef idx="0"/>
            <a:fontRef idx="minor"/>
          </p:style>
        </p:sp>
      </p:grpSp>
      <p:sp>
        <p:nvSpPr>
          <p:cNvPr id="44" name="Freeform 5"/>
          <p:cNvSpPr/>
          <p:nvPr/>
        </p:nvSpPr>
        <p:spPr>
          <a:xfrm>
            <a:off x="11208960" y="-1011240"/>
            <a:ext cx="2647440" cy="264744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grpSp>
        <p:nvGrpSpPr>
          <p:cNvPr id="45" name="Group 6"/>
          <p:cNvGrpSpPr/>
          <p:nvPr/>
        </p:nvGrpSpPr>
        <p:grpSpPr>
          <a:xfrm>
            <a:off x="10378440" y="649440"/>
            <a:ext cx="7518960" cy="8987400"/>
            <a:chOff x="10378440" y="649440"/>
            <a:chExt cx="7518960" cy="8987400"/>
          </a:xfrm>
        </p:grpSpPr>
        <p:sp>
          <p:nvSpPr>
            <p:cNvPr id="46" name="Freeform 7"/>
            <p:cNvSpPr/>
            <p:nvPr/>
          </p:nvSpPr>
          <p:spPr>
            <a:xfrm>
              <a:off x="10378440" y="649440"/>
              <a:ext cx="7518960" cy="8987400"/>
            </a:xfrm>
            <a:custGeom>
              <a:avLst/>
              <a:gdLst/>
              <a:ah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0">
              <a:blip r:embed="rId2"/>
              <a:srcRect/>
              <a:stretch/>
            </a:blipFill>
            <a:ln w="0">
              <a:noFill/>
            </a:ln>
          </p:spPr>
          <p:style>
            <a:lnRef idx="0"/>
            <a:fillRef idx="0"/>
            <a:effectRef idx="0"/>
            <a:fontRef idx="minor"/>
          </p:style>
        </p:sp>
      </p:grpSp>
      <p:sp>
        <p:nvSpPr>
          <p:cNvPr id="47" name="Freeform 8"/>
          <p:cNvSpPr/>
          <p:nvPr/>
        </p:nvSpPr>
        <p:spPr>
          <a:xfrm>
            <a:off x="1573920" y="1146240"/>
            <a:ext cx="846000" cy="98064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3"/>
            <a:srcRect/>
            <a:stretch/>
          </a:blipFill>
          <a:ln w="0">
            <a:noFill/>
          </a:ln>
        </p:spPr>
        <p:style>
          <a:lnRef idx="0"/>
          <a:fillRef idx="0"/>
          <a:effectRef idx="0"/>
          <a:fontRef idx="minor"/>
        </p:style>
      </p:sp>
      <p:sp>
        <p:nvSpPr>
          <p:cNvPr id="48" name="Freeform 9"/>
          <p:cNvSpPr/>
          <p:nvPr/>
        </p:nvSpPr>
        <p:spPr>
          <a:xfrm>
            <a:off x="-295200" y="8630640"/>
            <a:ext cx="2647440" cy="264744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4"/>
            <a:srcRect/>
            <a:stretch/>
          </a:blipFill>
          <a:ln w="0">
            <a:noFill/>
          </a:ln>
        </p:spPr>
        <p:style>
          <a:lnRef idx="0"/>
          <a:fillRef idx="0"/>
          <a:effectRef idx="0"/>
          <a:fontRef idx="minor"/>
        </p:style>
      </p:sp>
      <p:sp>
        <p:nvSpPr>
          <p:cNvPr id="49" name="TextBox 10"/>
          <p:cNvSpPr/>
          <p:nvPr/>
        </p:nvSpPr>
        <p:spPr>
          <a:xfrm>
            <a:off x="1573920" y="7036560"/>
            <a:ext cx="791352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rPr>
              <a:t>Presented by: GROUP 5</a:t>
            </a:r>
            <a:endParaRPr b="0" lang="en-US" sz="3030" spc="-1" strike="noStrike">
              <a:latin typeface="Arial"/>
            </a:endParaRPr>
          </a:p>
        </p:txBody>
      </p:sp>
      <p:sp>
        <p:nvSpPr>
          <p:cNvPr id="50" name="TextBox 11"/>
          <p:cNvSpPr/>
          <p:nvPr/>
        </p:nvSpPr>
        <p:spPr>
          <a:xfrm>
            <a:off x="1573920" y="3615480"/>
            <a:ext cx="10540080" cy="179100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rPr>
              <a:t>BIOMETRIC STUDENT ATTENDANCE</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239" name="Group 2"/>
          <p:cNvGrpSpPr/>
          <p:nvPr/>
        </p:nvGrpSpPr>
        <p:grpSpPr>
          <a:xfrm>
            <a:off x="10899360" y="-54720"/>
            <a:ext cx="8958600" cy="9312840"/>
            <a:chOff x="10899360" y="-54720"/>
            <a:chExt cx="8958600" cy="9312840"/>
          </a:xfrm>
        </p:grpSpPr>
        <p:sp>
          <p:nvSpPr>
            <p:cNvPr id="240" name="Freeform 3"/>
            <p:cNvSpPr/>
            <p:nvPr/>
          </p:nvSpPr>
          <p:spPr>
            <a:xfrm>
              <a:off x="10899360" y="-54720"/>
              <a:ext cx="8958600" cy="9312840"/>
            </a:xfrm>
            <a:custGeom>
              <a:avLst/>
              <a:gdLst/>
              <a:ah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0">
              <a:blip r:embed="rId1"/>
              <a:srcRect/>
              <a:stretch/>
            </a:blipFill>
            <a:ln w="0">
              <a:noFill/>
            </a:ln>
          </p:spPr>
          <p:style>
            <a:lnRef idx="0"/>
            <a:fillRef idx="0"/>
            <a:effectRef idx="0"/>
            <a:fontRef idx="minor"/>
          </p:style>
        </p:sp>
      </p:grpSp>
      <p:sp>
        <p:nvSpPr>
          <p:cNvPr id="241" name="Freeform 4"/>
          <p:cNvSpPr/>
          <p:nvPr/>
        </p:nvSpPr>
        <p:spPr>
          <a:xfrm>
            <a:off x="17259480" y="8127360"/>
            <a:ext cx="1802520" cy="1802520"/>
          </a:xfrm>
          <a:custGeom>
            <a:avLst/>
            <a:gdLst/>
            <a:ahLst/>
            <a:rect l="l" t="t" r="r" b="b"/>
            <a:pathLst>
              <a:path w="1802889" h="1802889">
                <a:moveTo>
                  <a:pt x="0" y="0"/>
                </a:moveTo>
                <a:lnTo>
                  <a:pt x="1802889" y="0"/>
                </a:lnTo>
                <a:lnTo>
                  <a:pt x="1802889" y="1802889"/>
                </a:lnTo>
                <a:lnTo>
                  <a:pt x="0" y="1802889"/>
                </a:lnTo>
                <a:lnTo>
                  <a:pt x="0" y="0"/>
                </a:lnTo>
                <a:close/>
              </a:path>
            </a:pathLst>
          </a:custGeom>
          <a:blipFill rotWithShape="0">
            <a:blip r:embed="rId2"/>
            <a:srcRect/>
            <a:stretch/>
          </a:blipFill>
          <a:ln w="0">
            <a:noFill/>
          </a:ln>
        </p:spPr>
        <p:style>
          <a:lnRef idx="0"/>
          <a:fillRef idx="0"/>
          <a:effectRef idx="0"/>
          <a:fontRef idx="minor"/>
        </p:style>
      </p:sp>
      <p:sp>
        <p:nvSpPr>
          <p:cNvPr id="242" name="Freeform 5"/>
          <p:cNvSpPr/>
          <p:nvPr/>
        </p:nvSpPr>
        <p:spPr>
          <a:xfrm>
            <a:off x="9833400" y="-1033200"/>
            <a:ext cx="2292840" cy="2292840"/>
          </a:xfrm>
          <a:custGeom>
            <a:avLst/>
            <a:gdLst/>
            <a:ahLst/>
            <a:rect l="l" t="t" r="r" b="b"/>
            <a:pathLst>
              <a:path w="2293320" h="2293320">
                <a:moveTo>
                  <a:pt x="0" y="0"/>
                </a:moveTo>
                <a:lnTo>
                  <a:pt x="2293320" y="0"/>
                </a:lnTo>
                <a:lnTo>
                  <a:pt x="2293320" y="2293319"/>
                </a:lnTo>
                <a:lnTo>
                  <a:pt x="0" y="2293319"/>
                </a:lnTo>
                <a:lnTo>
                  <a:pt x="0" y="0"/>
                </a:lnTo>
                <a:close/>
              </a:path>
            </a:pathLst>
          </a:custGeom>
          <a:blipFill rotWithShape="0">
            <a:blip r:embed="rId3"/>
            <a:srcRect/>
            <a:stretch/>
          </a:blipFill>
          <a:ln w="0">
            <a:noFill/>
          </a:ln>
        </p:spPr>
        <p:style>
          <a:lnRef idx="0"/>
          <a:fillRef idx="0"/>
          <a:effectRef idx="0"/>
          <a:fontRef idx="minor"/>
        </p:style>
      </p:sp>
      <p:sp>
        <p:nvSpPr>
          <p:cNvPr id="243" name="TextBox 6"/>
          <p:cNvSpPr/>
          <p:nvPr/>
        </p:nvSpPr>
        <p:spPr>
          <a:xfrm>
            <a:off x="2350440" y="3521880"/>
            <a:ext cx="3238200" cy="158868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rPr>
              <a:t>80%</a:t>
            </a:r>
            <a:endParaRPr b="0" lang="en-US" sz="10420" spc="-1" strike="noStrike">
              <a:latin typeface="Arial"/>
            </a:endParaRPr>
          </a:p>
        </p:txBody>
      </p:sp>
      <p:pic>
        <p:nvPicPr>
          <p:cNvPr id="244" name="Picture 7" descr=""/>
          <p:cNvPicPr/>
          <p:nvPr/>
        </p:nvPicPr>
        <p:blipFill>
          <a:blip r:embed="rId4"/>
          <a:stretch/>
        </p:blipFill>
        <p:spPr>
          <a:xfrm>
            <a:off x="2185920" y="4818240"/>
            <a:ext cx="3567240" cy="1100160"/>
          </a:xfrm>
          <a:prstGeom prst="rect">
            <a:avLst/>
          </a:prstGeom>
          <a:ln w="0">
            <a:noFill/>
          </a:ln>
        </p:spPr>
      </p:pic>
      <p:sp>
        <p:nvSpPr>
          <p:cNvPr id="245" name="TextBox 8"/>
          <p:cNvSpPr/>
          <p:nvPr/>
        </p:nvSpPr>
        <p:spPr>
          <a:xfrm>
            <a:off x="2350440" y="6676560"/>
            <a:ext cx="3238200" cy="158868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rPr>
              <a:t>20%</a:t>
            </a:r>
            <a:endParaRPr b="0" lang="en-US" sz="10420" spc="-1" strike="noStrike">
              <a:latin typeface="Arial"/>
            </a:endParaRPr>
          </a:p>
        </p:txBody>
      </p:sp>
      <p:pic>
        <p:nvPicPr>
          <p:cNvPr id="246" name="Picture 9" descr=""/>
          <p:cNvPicPr/>
          <p:nvPr/>
        </p:nvPicPr>
        <p:blipFill>
          <a:blip r:embed="rId5"/>
          <a:stretch/>
        </p:blipFill>
        <p:spPr>
          <a:xfrm>
            <a:off x="2185920" y="7972920"/>
            <a:ext cx="3567240" cy="1100160"/>
          </a:xfrm>
          <a:prstGeom prst="rect">
            <a:avLst/>
          </a:prstGeom>
          <a:ln w="0">
            <a:noFill/>
          </a:ln>
        </p:spPr>
      </p:pic>
      <p:grpSp>
        <p:nvGrpSpPr>
          <p:cNvPr id="247" name="Group 10"/>
          <p:cNvGrpSpPr/>
          <p:nvPr/>
        </p:nvGrpSpPr>
        <p:grpSpPr>
          <a:xfrm>
            <a:off x="-1542960" y="-199440"/>
            <a:ext cx="2760480" cy="10486080"/>
            <a:chOff x="-1542960" y="-199440"/>
            <a:chExt cx="2760480" cy="10486080"/>
          </a:xfrm>
        </p:grpSpPr>
        <p:sp>
          <p:nvSpPr>
            <p:cNvPr id="248" name="Freeform 11"/>
            <p:cNvSpPr/>
            <p:nvPr/>
          </p:nvSpPr>
          <p:spPr>
            <a:xfrm>
              <a:off x="-1542960" y="-54720"/>
              <a:ext cx="2760480" cy="10341360"/>
            </a:xfrm>
            <a:custGeom>
              <a:avLst/>
              <a:gdLst/>
              <a:ahLst/>
              <a:rect l="l" t="t" r="r" b="b"/>
              <a:pathLst>
                <a:path w="727107" h="2723752">
                  <a:moveTo>
                    <a:pt x="0" y="0"/>
                  </a:moveTo>
                  <a:lnTo>
                    <a:pt x="727107" y="0"/>
                  </a:lnTo>
                  <a:lnTo>
                    <a:pt x="727107" y="2723752"/>
                  </a:lnTo>
                  <a:lnTo>
                    <a:pt x="0" y="2723752"/>
                  </a:lnTo>
                  <a:close/>
                </a:path>
              </a:pathLst>
            </a:custGeom>
            <a:solidFill>
              <a:srgbClr val="145da0"/>
            </a:solidFill>
            <a:ln w="0">
              <a:noFill/>
            </a:ln>
          </p:spPr>
          <p:style>
            <a:lnRef idx="0"/>
            <a:fillRef idx="0"/>
            <a:effectRef idx="0"/>
            <a:fontRef idx="minor"/>
          </p:style>
        </p:sp>
        <p:sp>
          <p:nvSpPr>
            <p:cNvPr id="249" name="TextBox 12"/>
            <p:cNvSpPr/>
            <p:nvPr/>
          </p:nvSpPr>
          <p:spPr>
            <a:xfrm>
              <a:off x="-1542960" y="-199440"/>
              <a:ext cx="2760480" cy="10486080"/>
            </a:xfrm>
            <a:prstGeom prst="rect">
              <a:avLst/>
            </a:prstGeom>
            <a:noFill/>
            <a:ln w="0">
              <a:noFill/>
            </a:ln>
          </p:spPr>
          <p:style>
            <a:lnRef idx="0"/>
            <a:fillRef idx="0"/>
            <a:effectRef idx="0"/>
            <a:fontRef idx="minor"/>
          </p:style>
        </p:sp>
      </p:grpSp>
      <p:sp>
        <p:nvSpPr>
          <p:cNvPr id="250" name="TextBox 13"/>
          <p:cNvSpPr/>
          <p:nvPr/>
        </p:nvSpPr>
        <p:spPr>
          <a:xfrm>
            <a:off x="2682360" y="1760400"/>
            <a:ext cx="6234840" cy="1001520"/>
          </a:xfrm>
          <a:prstGeom prst="rect">
            <a:avLst/>
          </a:prstGeom>
          <a:noFill/>
          <a:ln w="0">
            <a:noFill/>
          </a:ln>
        </p:spPr>
        <p:style>
          <a:lnRef idx="0"/>
          <a:fillRef idx="0"/>
          <a:effectRef idx="0"/>
          <a:fontRef idx="minor"/>
        </p:style>
        <p:txBody>
          <a:bodyPr lIns="0" rIns="0" tIns="0" bIns="0" anchor="t">
            <a:spAutoFit/>
          </a:bodyPr>
          <a:p>
            <a:pPr algn="ctr">
              <a:lnSpc>
                <a:spcPts val="7883"/>
              </a:lnSpc>
              <a:buNone/>
              <a:tabLst>
                <a:tab algn="l" pos="0"/>
              </a:tabLst>
            </a:pPr>
            <a:r>
              <a:rPr b="0" lang="en-US" sz="6569" spc="-1" strike="noStrike">
                <a:solidFill>
                  <a:srgbClr val="ffffff"/>
                </a:solidFill>
                <a:latin typeface="Now Bold"/>
              </a:rPr>
              <a:t>INTERVIEWS</a:t>
            </a:r>
            <a:endParaRPr b="0" lang="en-US" sz="6569" spc="-1" strike="noStrike">
              <a:latin typeface="Arial"/>
            </a:endParaRPr>
          </a:p>
        </p:txBody>
      </p:sp>
      <p:sp>
        <p:nvSpPr>
          <p:cNvPr id="251" name="TextBox 14"/>
          <p:cNvSpPr/>
          <p:nvPr/>
        </p:nvSpPr>
        <p:spPr>
          <a:xfrm>
            <a:off x="6112080" y="3710520"/>
            <a:ext cx="3727440" cy="253728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rPr>
              <a:t>desires a reliable efficient , and secure biometric application that streamlines the process of taking attendance, eliminates errors, and provides real-time data.</a:t>
            </a:r>
            <a:endParaRPr b="0" lang="en-US" sz="2070" spc="-1" strike="noStrike">
              <a:latin typeface="Arial"/>
            </a:endParaRPr>
          </a:p>
        </p:txBody>
      </p:sp>
      <p:sp>
        <p:nvSpPr>
          <p:cNvPr id="252" name="TextBox 15"/>
          <p:cNvSpPr/>
          <p:nvPr/>
        </p:nvSpPr>
        <p:spPr>
          <a:xfrm>
            <a:off x="6065280" y="6843240"/>
            <a:ext cx="3727440" cy="144972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rPr>
              <a:t>desires a biometric attendance application that deal with face recognition instead of fingerprint.</a:t>
            </a:r>
            <a:endParaRPr b="0" lang="en-US" sz="207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53" name="Freeform 2"/>
          <p:cNvSpPr/>
          <p:nvPr/>
        </p:nvSpPr>
        <p:spPr>
          <a:xfrm>
            <a:off x="-227520" y="0"/>
            <a:ext cx="6279120" cy="1028664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54" name="Freeform 3"/>
          <p:cNvSpPr/>
          <p:nvPr/>
        </p:nvSpPr>
        <p:spPr>
          <a:xfrm>
            <a:off x="-5993280" y="-5458320"/>
            <a:ext cx="10196280" cy="1019628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55" name="Freeform 4"/>
          <p:cNvSpPr/>
          <p:nvPr/>
        </p:nvSpPr>
        <p:spPr>
          <a:xfrm>
            <a:off x="14697360" y="6667920"/>
            <a:ext cx="8413920" cy="841392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56" name="Group 5"/>
          <p:cNvGrpSpPr/>
          <p:nvPr/>
        </p:nvGrpSpPr>
        <p:grpSpPr>
          <a:xfrm>
            <a:off x="5520600" y="3240000"/>
            <a:ext cx="1141920" cy="1141920"/>
            <a:chOff x="5520600" y="3240000"/>
            <a:chExt cx="1141920" cy="1141920"/>
          </a:xfrm>
        </p:grpSpPr>
        <p:sp>
          <p:nvSpPr>
            <p:cNvPr id="257" name="Freeform 6"/>
            <p:cNvSpPr/>
            <p:nvPr/>
          </p:nvSpPr>
          <p:spPr>
            <a:xfrm>
              <a:off x="5520600" y="324000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58" name="TextBox 7"/>
            <p:cNvSpPr/>
            <p:nvPr/>
          </p:nvSpPr>
          <p:spPr>
            <a:xfrm>
              <a:off x="5627880" y="3293640"/>
              <a:ext cx="927720" cy="981360"/>
            </a:xfrm>
            <a:prstGeom prst="rect">
              <a:avLst/>
            </a:prstGeom>
            <a:noFill/>
            <a:ln w="0">
              <a:noFill/>
            </a:ln>
          </p:spPr>
          <p:style>
            <a:lnRef idx="0"/>
            <a:fillRef idx="0"/>
            <a:effectRef idx="0"/>
            <a:fontRef idx="minor"/>
          </p:style>
        </p:sp>
      </p:grpSp>
      <p:sp>
        <p:nvSpPr>
          <p:cNvPr id="259" name="TextBox 8"/>
          <p:cNvSpPr/>
          <p:nvPr/>
        </p:nvSpPr>
        <p:spPr>
          <a:xfrm>
            <a:off x="6597000" y="1869480"/>
            <a:ext cx="9878760" cy="726840"/>
          </a:xfrm>
          <a:prstGeom prst="rect">
            <a:avLst/>
          </a:prstGeom>
          <a:noFill/>
          <a:ln w="0">
            <a:noFill/>
          </a:ln>
        </p:spPr>
        <p:style>
          <a:lnRef idx="0"/>
          <a:fillRef idx="0"/>
          <a:effectRef idx="0"/>
          <a:fontRef idx="minor"/>
        </p:style>
        <p:txBody>
          <a:bodyPr lIns="0" rIns="0" tIns="0" bIns="0" anchor="t">
            <a:spAutoFit/>
          </a:bodyPr>
          <a:p>
            <a:pPr>
              <a:lnSpc>
                <a:spcPts val="5720"/>
              </a:lnSpc>
              <a:buNone/>
              <a:tabLst>
                <a:tab algn="l" pos="0"/>
              </a:tabLst>
            </a:pPr>
            <a:r>
              <a:rPr b="0" lang="en-US" sz="4770" spc="-1" strike="noStrike">
                <a:solidFill>
                  <a:srgbClr val="ffffff"/>
                </a:solidFill>
                <a:latin typeface="Now Bold"/>
              </a:rPr>
              <a:t>FUNCTIONAL REQUIREMENTS</a:t>
            </a:r>
            <a:endParaRPr b="0" lang="en-US" sz="4770" spc="-1" strike="noStrike">
              <a:latin typeface="Arial"/>
            </a:endParaRPr>
          </a:p>
        </p:txBody>
      </p:sp>
      <p:sp>
        <p:nvSpPr>
          <p:cNvPr id="260" name="TextBox 9"/>
          <p:cNvSpPr/>
          <p:nvPr/>
        </p:nvSpPr>
        <p:spPr>
          <a:xfrm>
            <a:off x="6847560" y="3505680"/>
            <a:ext cx="8546040" cy="3619440"/>
          </a:xfrm>
          <a:prstGeom prst="rect">
            <a:avLst/>
          </a:prstGeom>
          <a:noFill/>
          <a:ln w="0">
            <a:noFill/>
          </a:ln>
        </p:spPr>
        <p:style>
          <a:lnRef idx="0"/>
          <a:fillRef idx="0"/>
          <a:effectRef idx="0"/>
          <a:fontRef idx="minor"/>
        </p:style>
        <p:txBody>
          <a:bodyPr lIns="0" rIns="0" tIns="0" bIns="0" anchor="t">
            <a:spAutoFit/>
          </a:bodyPr>
          <a:p>
            <a:pPr lvl="1" marL="891720" indent="-446040">
              <a:lnSpc>
                <a:spcPts val="5700"/>
              </a:lnSpc>
              <a:buClr>
                <a:srgbClr val="ffffff"/>
              </a:buClr>
              <a:buFont typeface="Arial"/>
              <a:buChar char="•"/>
            </a:pPr>
            <a:r>
              <a:rPr b="0" lang="en-US" sz="4130" spc="-1" strike="noStrike">
                <a:solidFill>
                  <a:srgbClr val="ffffff"/>
                </a:solidFill>
                <a:latin typeface="DM Sans"/>
              </a:rPr>
              <a:t>User management</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rPr>
              <a:t>attendance marking</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rPr>
              <a:t>view attendance data records</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rPr>
              <a:t>biometric authentication</a:t>
            </a:r>
            <a:endParaRPr b="0" lang="en-US" sz="4130" spc="-1" strike="noStrike">
              <a:latin typeface="Arial"/>
            </a:endParaRPr>
          </a:p>
        </p:txBody>
      </p:sp>
      <p:sp>
        <p:nvSpPr>
          <p:cNvPr id="261" name="Freeform 10"/>
          <p:cNvSpPr/>
          <p:nvPr/>
        </p:nvSpPr>
        <p:spPr>
          <a:xfrm>
            <a:off x="5725440" y="3453840"/>
            <a:ext cx="732960" cy="71424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62" name="Group 11"/>
          <p:cNvGrpSpPr/>
          <p:nvPr/>
        </p:nvGrpSpPr>
        <p:grpSpPr>
          <a:xfrm>
            <a:off x="5520600" y="5182560"/>
            <a:ext cx="1141920" cy="1141920"/>
            <a:chOff x="5520600" y="5182560"/>
            <a:chExt cx="1141920" cy="1141920"/>
          </a:xfrm>
        </p:grpSpPr>
        <p:sp>
          <p:nvSpPr>
            <p:cNvPr id="263" name="Freeform 12"/>
            <p:cNvSpPr/>
            <p:nvPr/>
          </p:nvSpPr>
          <p:spPr>
            <a:xfrm>
              <a:off x="5520600" y="518256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64" name="TextBox 13"/>
            <p:cNvSpPr/>
            <p:nvPr/>
          </p:nvSpPr>
          <p:spPr>
            <a:xfrm>
              <a:off x="5627880" y="5236200"/>
              <a:ext cx="927720" cy="981360"/>
            </a:xfrm>
            <a:prstGeom prst="rect">
              <a:avLst/>
            </a:prstGeom>
            <a:noFill/>
            <a:ln w="0">
              <a:noFill/>
            </a:ln>
          </p:spPr>
          <p:style>
            <a:lnRef idx="0"/>
            <a:fillRef idx="0"/>
            <a:effectRef idx="0"/>
            <a:fontRef idx="minor"/>
          </p:style>
        </p:sp>
      </p:grpSp>
      <p:sp>
        <p:nvSpPr>
          <p:cNvPr id="265" name="Freeform 14"/>
          <p:cNvSpPr/>
          <p:nvPr/>
        </p:nvSpPr>
        <p:spPr>
          <a:xfrm>
            <a:off x="5798880" y="5431320"/>
            <a:ext cx="585360" cy="66924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266" name="Group 15"/>
          <p:cNvGrpSpPr/>
          <p:nvPr/>
        </p:nvGrpSpPr>
        <p:grpSpPr>
          <a:xfrm>
            <a:off x="5520600" y="7125120"/>
            <a:ext cx="1141920" cy="1141920"/>
            <a:chOff x="5520600" y="7125120"/>
            <a:chExt cx="1141920" cy="1141920"/>
          </a:xfrm>
        </p:grpSpPr>
        <p:sp>
          <p:nvSpPr>
            <p:cNvPr id="267" name="Freeform 16"/>
            <p:cNvSpPr/>
            <p:nvPr/>
          </p:nvSpPr>
          <p:spPr>
            <a:xfrm>
              <a:off x="5520600" y="712512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68" name="TextBox 17"/>
            <p:cNvSpPr/>
            <p:nvPr/>
          </p:nvSpPr>
          <p:spPr>
            <a:xfrm>
              <a:off x="5627880" y="7178760"/>
              <a:ext cx="927720" cy="981360"/>
            </a:xfrm>
            <a:prstGeom prst="rect">
              <a:avLst/>
            </a:prstGeom>
            <a:noFill/>
            <a:ln w="0">
              <a:noFill/>
            </a:ln>
          </p:spPr>
          <p:style>
            <a:lnRef idx="0"/>
            <a:fillRef idx="0"/>
            <a:effectRef idx="0"/>
            <a:fontRef idx="minor"/>
          </p:style>
        </p:sp>
      </p:grpSp>
      <p:sp>
        <p:nvSpPr>
          <p:cNvPr id="269" name="Freeform 18"/>
          <p:cNvSpPr/>
          <p:nvPr/>
        </p:nvSpPr>
        <p:spPr>
          <a:xfrm>
            <a:off x="5818320" y="7372440"/>
            <a:ext cx="565920" cy="72072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70" name="Freeform 2"/>
          <p:cNvSpPr/>
          <p:nvPr/>
        </p:nvSpPr>
        <p:spPr>
          <a:xfrm>
            <a:off x="-227520" y="0"/>
            <a:ext cx="6279120" cy="1028664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71" name="Freeform 3"/>
          <p:cNvSpPr/>
          <p:nvPr/>
        </p:nvSpPr>
        <p:spPr>
          <a:xfrm>
            <a:off x="-5993280" y="-5458320"/>
            <a:ext cx="10196280" cy="1019628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72" name="Freeform 4"/>
          <p:cNvSpPr/>
          <p:nvPr/>
        </p:nvSpPr>
        <p:spPr>
          <a:xfrm>
            <a:off x="14697360" y="6667920"/>
            <a:ext cx="8413920" cy="841392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73" name="Group 5"/>
          <p:cNvGrpSpPr/>
          <p:nvPr/>
        </p:nvGrpSpPr>
        <p:grpSpPr>
          <a:xfrm>
            <a:off x="5520600" y="3240000"/>
            <a:ext cx="1141920" cy="1141920"/>
            <a:chOff x="5520600" y="3240000"/>
            <a:chExt cx="1141920" cy="1141920"/>
          </a:xfrm>
        </p:grpSpPr>
        <p:sp>
          <p:nvSpPr>
            <p:cNvPr id="274" name="Freeform 6"/>
            <p:cNvSpPr/>
            <p:nvPr/>
          </p:nvSpPr>
          <p:spPr>
            <a:xfrm>
              <a:off x="5520600" y="324000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75" name="TextBox 7"/>
            <p:cNvSpPr/>
            <p:nvPr/>
          </p:nvSpPr>
          <p:spPr>
            <a:xfrm>
              <a:off x="5627880" y="3293640"/>
              <a:ext cx="927720" cy="981360"/>
            </a:xfrm>
            <a:prstGeom prst="rect">
              <a:avLst/>
            </a:prstGeom>
            <a:noFill/>
            <a:ln w="0">
              <a:noFill/>
            </a:ln>
          </p:spPr>
          <p:style>
            <a:lnRef idx="0"/>
            <a:fillRef idx="0"/>
            <a:effectRef idx="0"/>
            <a:fontRef idx="minor"/>
          </p:style>
        </p:sp>
      </p:grpSp>
      <p:sp>
        <p:nvSpPr>
          <p:cNvPr id="276" name="TextBox 8"/>
          <p:cNvSpPr/>
          <p:nvPr/>
        </p:nvSpPr>
        <p:spPr>
          <a:xfrm>
            <a:off x="6597000" y="1869480"/>
            <a:ext cx="10771920" cy="711360"/>
          </a:xfrm>
          <a:prstGeom prst="rect">
            <a:avLst/>
          </a:prstGeom>
          <a:noFill/>
          <a:ln w="0">
            <a:noFill/>
          </a:ln>
        </p:spPr>
        <p:style>
          <a:lnRef idx="0"/>
          <a:fillRef idx="0"/>
          <a:effectRef idx="0"/>
          <a:fontRef idx="minor"/>
        </p:style>
        <p:txBody>
          <a:bodyPr lIns="0" rIns="0" tIns="0" bIns="0" anchor="t">
            <a:spAutoFit/>
          </a:bodyPr>
          <a:p>
            <a:pPr>
              <a:lnSpc>
                <a:spcPts val="5598"/>
              </a:lnSpc>
              <a:buNone/>
              <a:tabLst>
                <a:tab algn="l" pos="0"/>
              </a:tabLst>
            </a:pPr>
            <a:r>
              <a:rPr b="0" lang="en-US" sz="4670" spc="-1" strike="noStrike">
                <a:solidFill>
                  <a:srgbClr val="ffffff"/>
                </a:solidFill>
                <a:latin typeface="Now Bold"/>
              </a:rPr>
              <a:t>NON-FUNCTIONAL REQUIREMENTS</a:t>
            </a:r>
            <a:endParaRPr b="0" lang="en-US" sz="4670" spc="-1" strike="noStrike">
              <a:latin typeface="Arial"/>
            </a:endParaRPr>
          </a:p>
        </p:txBody>
      </p:sp>
      <p:sp>
        <p:nvSpPr>
          <p:cNvPr id="277" name="TextBox 9"/>
          <p:cNvSpPr/>
          <p:nvPr/>
        </p:nvSpPr>
        <p:spPr>
          <a:xfrm>
            <a:off x="6847560" y="3495960"/>
            <a:ext cx="6015600" cy="6100200"/>
          </a:xfrm>
          <a:prstGeom prst="rect">
            <a:avLst/>
          </a:prstGeom>
          <a:noFill/>
          <a:ln w="0">
            <a:noFill/>
          </a:ln>
        </p:spPr>
        <p:style>
          <a:lnRef idx="0"/>
          <a:fillRef idx="0"/>
          <a:effectRef idx="0"/>
          <a:fontRef idx="minor"/>
        </p:style>
        <p:txBody>
          <a:bodyPr lIns="0" rIns="0" tIns="0" bIns="0" anchor="t">
            <a:spAutoFit/>
          </a:bodyPr>
          <a:p>
            <a:pPr lvl="1" marL="1064520" indent="-532440">
              <a:lnSpc>
                <a:spcPts val="6803"/>
              </a:lnSpc>
              <a:buClr>
                <a:srgbClr val="ffffff"/>
              </a:buClr>
              <a:buFont typeface="Arial"/>
              <a:buChar char="•"/>
            </a:pPr>
            <a:r>
              <a:rPr b="0" lang="en-US" sz="4930" spc="-1" strike="noStrike">
                <a:solidFill>
                  <a:srgbClr val="ffffff"/>
                </a:solidFill>
                <a:latin typeface="DM Sans"/>
              </a:rPr>
              <a:t>Performance</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rPr>
              <a:t>Usability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rPr>
              <a:t>reliability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rPr>
              <a:t>security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rPr>
              <a:t>maintainability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rPr>
              <a:t>portability</a:t>
            </a:r>
            <a:endParaRPr b="0" lang="en-US" sz="4930" spc="-1" strike="noStrike">
              <a:latin typeface="Arial"/>
            </a:endParaRPr>
          </a:p>
          <a:p>
            <a:pPr lvl="1" marL="1129320" indent="-564840">
              <a:lnSpc>
                <a:spcPts val="7217"/>
              </a:lnSpc>
              <a:buClr>
                <a:srgbClr val="ffffff"/>
              </a:buClr>
              <a:buFont typeface="Arial"/>
              <a:buChar char="•"/>
            </a:pPr>
            <a:r>
              <a:rPr b="0" lang="en-US" sz="5230" spc="-1" strike="noStrike">
                <a:solidFill>
                  <a:srgbClr val="ffffff"/>
                </a:solidFill>
                <a:latin typeface="DM Sans"/>
              </a:rPr>
              <a:t>scalability</a:t>
            </a:r>
            <a:endParaRPr b="0" lang="en-US" sz="5230" spc="-1" strike="noStrike">
              <a:latin typeface="Arial"/>
            </a:endParaRPr>
          </a:p>
        </p:txBody>
      </p:sp>
      <p:sp>
        <p:nvSpPr>
          <p:cNvPr id="278" name="Freeform 10"/>
          <p:cNvSpPr/>
          <p:nvPr/>
        </p:nvSpPr>
        <p:spPr>
          <a:xfrm>
            <a:off x="5725440" y="3453840"/>
            <a:ext cx="732960" cy="71424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79" name="Group 11"/>
          <p:cNvGrpSpPr/>
          <p:nvPr/>
        </p:nvGrpSpPr>
        <p:grpSpPr>
          <a:xfrm>
            <a:off x="5520600" y="5182560"/>
            <a:ext cx="1141920" cy="1141920"/>
            <a:chOff x="5520600" y="5182560"/>
            <a:chExt cx="1141920" cy="1141920"/>
          </a:xfrm>
        </p:grpSpPr>
        <p:sp>
          <p:nvSpPr>
            <p:cNvPr id="280" name="Freeform 12"/>
            <p:cNvSpPr/>
            <p:nvPr/>
          </p:nvSpPr>
          <p:spPr>
            <a:xfrm>
              <a:off x="5520600" y="518256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81" name="TextBox 13"/>
            <p:cNvSpPr/>
            <p:nvPr/>
          </p:nvSpPr>
          <p:spPr>
            <a:xfrm>
              <a:off x="5627880" y="5236200"/>
              <a:ext cx="927720" cy="981360"/>
            </a:xfrm>
            <a:prstGeom prst="rect">
              <a:avLst/>
            </a:prstGeom>
            <a:noFill/>
            <a:ln w="0">
              <a:noFill/>
            </a:ln>
          </p:spPr>
          <p:style>
            <a:lnRef idx="0"/>
            <a:fillRef idx="0"/>
            <a:effectRef idx="0"/>
            <a:fontRef idx="minor"/>
          </p:style>
        </p:sp>
      </p:grpSp>
      <p:sp>
        <p:nvSpPr>
          <p:cNvPr id="282" name="Freeform 14"/>
          <p:cNvSpPr/>
          <p:nvPr/>
        </p:nvSpPr>
        <p:spPr>
          <a:xfrm>
            <a:off x="5798880" y="5431320"/>
            <a:ext cx="585360" cy="66924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283" name="Group 15"/>
          <p:cNvGrpSpPr/>
          <p:nvPr/>
        </p:nvGrpSpPr>
        <p:grpSpPr>
          <a:xfrm>
            <a:off x="5520600" y="7125120"/>
            <a:ext cx="1141920" cy="1141920"/>
            <a:chOff x="5520600" y="7125120"/>
            <a:chExt cx="1141920" cy="1141920"/>
          </a:xfrm>
        </p:grpSpPr>
        <p:sp>
          <p:nvSpPr>
            <p:cNvPr id="284" name="Freeform 16"/>
            <p:cNvSpPr/>
            <p:nvPr/>
          </p:nvSpPr>
          <p:spPr>
            <a:xfrm>
              <a:off x="5520600" y="712512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85" name="TextBox 17"/>
            <p:cNvSpPr/>
            <p:nvPr/>
          </p:nvSpPr>
          <p:spPr>
            <a:xfrm>
              <a:off x="5627880" y="7178760"/>
              <a:ext cx="927720" cy="981360"/>
            </a:xfrm>
            <a:prstGeom prst="rect">
              <a:avLst/>
            </a:prstGeom>
            <a:noFill/>
            <a:ln w="0">
              <a:noFill/>
            </a:ln>
          </p:spPr>
          <p:style>
            <a:lnRef idx="0"/>
            <a:fillRef idx="0"/>
            <a:effectRef idx="0"/>
            <a:fontRef idx="minor"/>
          </p:style>
        </p:sp>
      </p:grpSp>
      <p:sp>
        <p:nvSpPr>
          <p:cNvPr id="286" name="Freeform 18"/>
          <p:cNvSpPr/>
          <p:nvPr/>
        </p:nvSpPr>
        <p:spPr>
          <a:xfrm>
            <a:off x="5818320" y="7372440"/>
            <a:ext cx="565920" cy="72072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87" name="Freeform 2"/>
          <p:cNvSpPr/>
          <p:nvPr/>
        </p:nvSpPr>
        <p:spPr>
          <a:xfrm>
            <a:off x="-227520" y="0"/>
            <a:ext cx="6279120" cy="1028664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88" name="Freeform 3"/>
          <p:cNvSpPr/>
          <p:nvPr/>
        </p:nvSpPr>
        <p:spPr>
          <a:xfrm>
            <a:off x="-5993280" y="-5458320"/>
            <a:ext cx="10196280" cy="1019628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89" name="Freeform 4"/>
          <p:cNvSpPr/>
          <p:nvPr/>
        </p:nvSpPr>
        <p:spPr>
          <a:xfrm>
            <a:off x="14697360" y="6667920"/>
            <a:ext cx="8413920" cy="841392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90" name="Group 5"/>
          <p:cNvGrpSpPr/>
          <p:nvPr/>
        </p:nvGrpSpPr>
        <p:grpSpPr>
          <a:xfrm>
            <a:off x="5520600" y="3240000"/>
            <a:ext cx="1141920" cy="1141920"/>
            <a:chOff x="5520600" y="3240000"/>
            <a:chExt cx="1141920" cy="1141920"/>
          </a:xfrm>
        </p:grpSpPr>
        <p:sp>
          <p:nvSpPr>
            <p:cNvPr id="291" name="Freeform 6"/>
            <p:cNvSpPr/>
            <p:nvPr/>
          </p:nvSpPr>
          <p:spPr>
            <a:xfrm>
              <a:off x="5520600" y="324000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92" name="TextBox 7"/>
            <p:cNvSpPr/>
            <p:nvPr/>
          </p:nvSpPr>
          <p:spPr>
            <a:xfrm>
              <a:off x="5627880" y="3293640"/>
              <a:ext cx="927720" cy="981360"/>
            </a:xfrm>
            <a:prstGeom prst="rect">
              <a:avLst/>
            </a:prstGeom>
            <a:noFill/>
            <a:ln w="0">
              <a:noFill/>
            </a:ln>
          </p:spPr>
          <p:style>
            <a:lnRef idx="0"/>
            <a:fillRef idx="0"/>
            <a:effectRef idx="0"/>
            <a:fontRef idx="minor"/>
          </p:style>
        </p:sp>
      </p:grpSp>
      <p:sp>
        <p:nvSpPr>
          <p:cNvPr id="293" name="TextBox 8"/>
          <p:cNvSpPr/>
          <p:nvPr/>
        </p:nvSpPr>
        <p:spPr>
          <a:xfrm>
            <a:off x="6597000" y="1869480"/>
            <a:ext cx="11251440" cy="711360"/>
          </a:xfrm>
          <a:prstGeom prst="rect">
            <a:avLst/>
          </a:prstGeom>
          <a:noFill/>
          <a:ln w="0">
            <a:noFill/>
          </a:ln>
        </p:spPr>
        <p:style>
          <a:lnRef idx="0"/>
          <a:fillRef idx="0"/>
          <a:effectRef idx="0"/>
          <a:fontRef idx="minor"/>
        </p:style>
        <p:txBody>
          <a:bodyPr lIns="0" rIns="0" tIns="0" bIns="0" anchor="t">
            <a:spAutoFit/>
          </a:bodyPr>
          <a:p>
            <a:pPr>
              <a:lnSpc>
                <a:spcPts val="5598"/>
              </a:lnSpc>
              <a:buNone/>
              <a:tabLst>
                <a:tab algn="l" pos="0"/>
              </a:tabLst>
            </a:pPr>
            <a:r>
              <a:rPr b="0" lang="en-US" sz="4670" spc="-1" strike="noStrike">
                <a:solidFill>
                  <a:srgbClr val="ffffff"/>
                </a:solidFill>
                <a:latin typeface="Now Bold"/>
              </a:rPr>
              <a:t>CONSTRAINTS AND CONSIDERATION</a:t>
            </a:r>
            <a:endParaRPr b="0" lang="en-US" sz="4670" spc="-1" strike="noStrike">
              <a:latin typeface="Arial"/>
            </a:endParaRPr>
          </a:p>
        </p:txBody>
      </p:sp>
      <p:sp>
        <p:nvSpPr>
          <p:cNvPr id="294" name="TextBox 9"/>
          <p:cNvSpPr/>
          <p:nvPr/>
        </p:nvSpPr>
        <p:spPr>
          <a:xfrm>
            <a:off x="6847560" y="3553200"/>
            <a:ext cx="9637560" cy="5072400"/>
          </a:xfrm>
          <a:prstGeom prst="rect">
            <a:avLst/>
          </a:prstGeom>
          <a:noFill/>
          <a:ln w="0">
            <a:noFill/>
          </a:ln>
        </p:spPr>
        <p:style>
          <a:lnRef idx="0"/>
          <a:fillRef idx="0"/>
          <a:effectRef idx="0"/>
          <a:fontRef idx="minor"/>
        </p:style>
        <p:txBody>
          <a:bodyPr lIns="0" rIns="0" tIns="0" bIns="0" anchor="t">
            <a:spAutoFit/>
          </a:bodyPr>
          <a:p>
            <a:pPr lvl="1" marL="568080" indent="-284040">
              <a:lnSpc>
                <a:spcPts val="3631"/>
              </a:lnSpc>
              <a:buClr>
                <a:srgbClr val="ffffff"/>
              </a:buClr>
              <a:buFont typeface="Arial"/>
              <a:buChar char="•"/>
            </a:pPr>
            <a:r>
              <a:rPr b="0" lang="en-US" sz="2630" spc="-1" strike="noStrike">
                <a:solidFill>
                  <a:srgbClr val="ffffff"/>
                </a:solidFill>
                <a:latin typeface="DM Sans"/>
              </a:rPr>
              <a:t>Compliance: The biometric system should adhere to any legal and regulatory requirements about the collection and usage of biometric data.</a:t>
            </a:r>
            <a:endParaRPr b="0" lang="en-US" sz="2630" spc="-1" strike="noStrike">
              <a:latin typeface="Arial"/>
            </a:endParaRPr>
          </a:p>
          <a:p>
            <a:pPr lvl="1" marL="568080" indent="-284040">
              <a:lnSpc>
                <a:spcPts val="3631"/>
              </a:lnSpc>
              <a:buClr>
                <a:srgbClr val="ffffff"/>
              </a:buClr>
              <a:buFont typeface="Arial"/>
              <a:buChar char="•"/>
            </a:pPr>
            <a:r>
              <a:rPr b="0" lang="en-US" sz="2630" spc="-1" strike="noStrike">
                <a:solidFill>
                  <a:srgbClr val="ffffff"/>
                </a:solidFill>
                <a:latin typeface="DM Sans"/>
              </a:rPr>
              <a:t>Hardware Compatibility: The system should be compatible with a range of biometric devices and sensors available on the market.</a:t>
            </a:r>
            <a:endParaRPr b="0" lang="en-US" sz="2630" spc="-1" strike="noStrike">
              <a:latin typeface="Arial"/>
            </a:endParaRPr>
          </a:p>
          <a:p>
            <a:pPr lvl="1" marL="568080" indent="-284040">
              <a:lnSpc>
                <a:spcPts val="3631"/>
              </a:lnSpc>
              <a:buClr>
                <a:srgbClr val="ffffff"/>
              </a:buClr>
              <a:buFont typeface="Arial"/>
              <a:buChar char="•"/>
            </a:pPr>
            <a:r>
              <a:rPr b="0" lang="en-US" sz="2630" spc="-1" strike="noStrike">
                <a:solidFill>
                  <a:srgbClr val="ffffff"/>
                </a:solidFill>
                <a:latin typeface="DM Sans"/>
              </a:rPr>
              <a:t>Integration: The system should seamlessly integrate with existing university systems, such as student information systems or learning management systems, to streamline attendance management processes.</a:t>
            </a:r>
            <a:endParaRPr b="0" lang="en-US" sz="2630" spc="-1" strike="noStrike">
              <a:latin typeface="Arial"/>
            </a:endParaRPr>
          </a:p>
        </p:txBody>
      </p:sp>
      <p:sp>
        <p:nvSpPr>
          <p:cNvPr id="295" name="Freeform 10"/>
          <p:cNvSpPr/>
          <p:nvPr/>
        </p:nvSpPr>
        <p:spPr>
          <a:xfrm>
            <a:off x="5725440" y="3453840"/>
            <a:ext cx="732960" cy="71424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96" name="Group 11"/>
          <p:cNvGrpSpPr/>
          <p:nvPr/>
        </p:nvGrpSpPr>
        <p:grpSpPr>
          <a:xfrm>
            <a:off x="5520600" y="5182560"/>
            <a:ext cx="1141920" cy="1141920"/>
            <a:chOff x="5520600" y="5182560"/>
            <a:chExt cx="1141920" cy="1141920"/>
          </a:xfrm>
        </p:grpSpPr>
        <p:sp>
          <p:nvSpPr>
            <p:cNvPr id="297" name="Freeform 12"/>
            <p:cNvSpPr/>
            <p:nvPr/>
          </p:nvSpPr>
          <p:spPr>
            <a:xfrm>
              <a:off x="5520600" y="518256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98" name="TextBox 13"/>
            <p:cNvSpPr/>
            <p:nvPr/>
          </p:nvSpPr>
          <p:spPr>
            <a:xfrm>
              <a:off x="5627880" y="5236200"/>
              <a:ext cx="927720" cy="981360"/>
            </a:xfrm>
            <a:prstGeom prst="rect">
              <a:avLst/>
            </a:prstGeom>
            <a:noFill/>
            <a:ln w="0">
              <a:noFill/>
            </a:ln>
          </p:spPr>
          <p:style>
            <a:lnRef idx="0"/>
            <a:fillRef idx="0"/>
            <a:effectRef idx="0"/>
            <a:fontRef idx="minor"/>
          </p:style>
        </p:sp>
      </p:grpSp>
      <p:sp>
        <p:nvSpPr>
          <p:cNvPr id="299" name="Freeform 14"/>
          <p:cNvSpPr/>
          <p:nvPr/>
        </p:nvSpPr>
        <p:spPr>
          <a:xfrm>
            <a:off x="5798880" y="5431320"/>
            <a:ext cx="585360" cy="66924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300" name="Group 15"/>
          <p:cNvGrpSpPr/>
          <p:nvPr/>
        </p:nvGrpSpPr>
        <p:grpSpPr>
          <a:xfrm>
            <a:off x="5520600" y="7125120"/>
            <a:ext cx="1141920" cy="1141920"/>
            <a:chOff x="5520600" y="7125120"/>
            <a:chExt cx="1141920" cy="1141920"/>
          </a:xfrm>
        </p:grpSpPr>
        <p:sp>
          <p:nvSpPr>
            <p:cNvPr id="301" name="Freeform 16"/>
            <p:cNvSpPr/>
            <p:nvPr/>
          </p:nvSpPr>
          <p:spPr>
            <a:xfrm>
              <a:off x="5520600" y="712512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02" name="TextBox 17"/>
            <p:cNvSpPr/>
            <p:nvPr/>
          </p:nvSpPr>
          <p:spPr>
            <a:xfrm>
              <a:off x="5627880" y="7178760"/>
              <a:ext cx="927720" cy="981360"/>
            </a:xfrm>
            <a:prstGeom prst="rect">
              <a:avLst/>
            </a:prstGeom>
            <a:noFill/>
            <a:ln w="0">
              <a:noFill/>
            </a:ln>
          </p:spPr>
          <p:style>
            <a:lnRef idx="0"/>
            <a:fillRef idx="0"/>
            <a:effectRef idx="0"/>
            <a:fontRef idx="minor"/>
          </p:style>
        </p:sp>
      </p:grpSp>
      <p:sp>
        <p:nvSpPr>
          <p:cNvPr id="303" name="Freeform 18"/>
          <p:cNvSpPr/>
          <p:nvPr/>
        </p:nvSpPr>
        <p:spPr>
          <a:xfrm>
            <a:off x="5818320" y="7372440"/>
            <a:ext cx="565920" cy="72072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304" name="Freeform 2"/>
          <p:cNvSpPr/>
          <p:nvPr/>
        </p:nvSpPr>
        <p:spPr>
          <a:xfrm>
            <a:off x="-227520" y="0"/>
            <a:ext cx="6279120" cy="1028664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305" name="Freeform 3"/>
          <p:cNvSpPr/>
          <p:nvPr/>
        </p:nvSpPr>
        <p:spPr>
          <a:xfrm>
            <a:off x="-5993280" y="-5458320"/>
            <a:ext cx="10196280" cy="1019628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306" name="Freeform 4"/>
          <p:cNvSpPr/>
          <p:nvPr/>
        </p:nvSpPr>
        <p:spPr>
          <a:xfrm>
            <a:off x="14697360" y="6667920"/>
            <a:ext cx="8413920" cy="841392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307" name="Group 5"/>
          <p:cNvGrpSpPr/>
          <p:nvPr/>
        </p:nvGrpSpPr>
        <p:grpSpPr>
          <a:xfrm>
            <a:off x="5520600" y="3240000"/>
            <a:ext cx="1141920" cy="1141920"/>
            <a:chOff x="5520600" y="3240000"/>
            <a:chExt cx="1141920" cy="1141920"/>
          </a:xfrm>
        </p:grpSpPr>
        <p:sp>
          <p:nvSpPr>
            <p:cNvPr id="308" name="Freeform 6"/>
            <p:cNvSpPr/>
            <p:nvPr/>
          </p:nvSpPr>
          <p:spPr>
            <a:xfrm>
              <a:off x="5520600" y="324000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09" name="TextBox 7"/>
            <p:cNvSpPr/>
            <p:nvPr/>
          </p:nvSpPr>
          <p:spPr>
            <a:xfrm>
              <a:off x="5627880" y="3293640"/>
              <a:ext cx="927720" cy="981360"/>
            </a:xfrm>
            <a:prstGeom prst="rect">
              <a:avLst/>
            </a:prstGeom>
            <a:noFill/>
            <a:ln w="0">
              <a:noFill/>
            </a:ln>
          </p:spPr>
          <p:style>
            <a:lnRef idx="0"/>
            <a:fillRef idx="0"/>
            <a:effectRef idx="0"/>
            <a:fontRef idx="minor"/>
          </p:style>
        </p:sp>
      </p:grpSp>
      <p:sp>
        <p:nvSpPr>
          <p:cNvPr id="310" name="TextBox 8"/>
          <p:cNvSpPr/>
          <p:nvPr/>
        </p:nvSpPr>
        <p:spPr>
          <a:xfrm>
            <a:off x="6597000" y="1878840"/>
            <a:ext cx="10189440" cy="1931760"/>
          </a:xfrm>
          <a:prstGeom prst="rect">
            <a:avLst/>
          </a:prstGeom>
          <a:noFill/>
          <a:ln w="0">
            <a:noFill/>
          </a:ln>
        </p:spPr>
        <p:style>
          <a:lnRef idx="0"/>
          <a:fillRef idx="0"/>
          <a:effectRef idx="0"/>
          <a:fontRef idx="minor"/>
        </p:style>
        <p:txBody>
          <a:bodyPr lIns="0" rIns="0" tIns="0" bIns="0" anchor="t">
            <a:spAutoFit/>
          </a:bodyPr>
          <a:p>
            <a:pPr>
              <a:lnSpc>
                <a:spcPts val="5071"/>
              </a:lnSpc>
              <a:buNone/>
            </a:pPr>
            <a:r>
              <a:rPr b="0" lang="en-US" sz="4220" spc="-1" strike="noStrike">
                <a:solidFill>
                  <a:srgbClr val="ffffff"/>
                </a:solidFill>
                <a:latin typeface="Now Bold"/>
              </a:rPr>
              <a:t>REQUIREMENT DOCUMENTATION AND PRIORITIZATION</a:t>
            </a:r>
            <a:endParaRPr b="0" lang="en-US" sz="4220" spc="-1" strike="noStrike">
              <a:latin typeface="Arial"/>
            </a:endParaRPr>
          </a:p>
          <a:p>
            <a:pPr>
              <a:lnSpc>
                <a:spcPts val="5071"/>
              </a:lnSpc>
              <a:buNone/>
              <a:tabLst>
                <a:tab algn="l" pos="0"/>
              </a:tabLst>
            </a:pPr>
            <a:endParaRPr b="0" lang="en-US" sz="1800" spc="-1" strike="noStrike">
              <a:latin typeface="Arial"/>
            </a:endParaRPr>
          </a:p>
        </p:txBody>
      </p:sp>
      <p:sp>
        <p:nvSpPr>
          <p:cNvPr id="311" name="TextBox 9"/>
          <p:cNvSpPr/>
          <p:nvPr/>
        </p:nvSpPr>
        <p:spPr>
          <a:xfrm>
            <a:off x="6872760" y="3913560"/>
            <a:ext cx="9637560" cy="1943280"/>
          </a:xfrm>
          <a:prstGeom prst="rect">
            <a:avLst/>
          </a:prstGeom>
          <a:noFill/>
          <a:ln w="0">
            <a:noFill/>
          </a:ln>
        </p:spPr>
        <p:style>
          <a:lnRef idx="0"/>
          <a:fillRef idx="0"/>
          <a:effectRef idx="0"/>
          <a:fontRef idx="minor"/>
        </p:style>
        <p:txBody>
          <a:bodyPr lIns="0" rIns="0" tIns="0" bIns="0" anchor="t">
            <a:spAutoFit/>
          </a:bodyPr>
          <a:p>
            <a:pPr lvl="1" marL="784080" indent="-392040">
              <a:lnSpc>
                <a:spcPts val="5009"/>
              </a:lnSpc>
              <a:buClr>
                <a:srgbClr val="ffffff"/>
              </a:buClr>
              <a:buFont typeface="Arial"/>
              <a:buChar char="•"/>
            </a:pPr>
            <a:r>
              <a:rPr b="0" lang="en-US" sz="3630" spc="-1" strike="noStrike">
                <a:solidFill>
                  <a:srgbClr val="ffffff"/>
                </a:solidFill>
                <a:latin typeface="DM Sans"/>
              </a:rPr>
              <a:t>functional requirements</a:t>
            </a:r>
            <a:endParaRPr b="0" lang="en-US" sz="3630" spc="-1" strike="noStrike">
              <a:latin typeface="Arial"/>
            </a:endParaRPr>
          </a:p>
          <a:p>
            <a:pPr lvl="1" marL="784080" indent="-392040">
              <a:lnSpc>
                <a:spcPts val="5009"/>
              </a:lnSpc>
              <a:buClr>
                <a:srgbClr val="ffffff"/>
              </a:buClr>
              <a:buFont typeface="Arial"/>
              <a:buChar char="•"/>
            </a:pPr>
            <a:r>
              <a:rPr b="0" lang="en-US" sz="3630" spc="-1" strike="noStrike">
                <a:solidFill>
                  <a:srgbClr val="ffffff"/>
                </a:solidFill>
                <a:latin typeface="DM Sans"/>
              </a:rPr>
              <a:t>non-functional requirements</a:t>
            </a:r>
            <a:endParaRPr b="0" lang="en-US" sz="3630" spc="-1" strike="noStrike">
              <a:latin typeface="Arial"/>
            </a:endParaRPr>
          </a:p>
          <a:p>
            <a:pPr lvl="1" marL="827280" indent="-413640">
              <a:lnSpc>
                <a:spcPts val="5287"/>
              </a:lnSpc>
              <a:buClr>
                <a:srgbClr val="ffffff"/>
              </a:buClr>
              <a:buFont typeface="Arial"/>
              <a:buChar char="•"/>
            </a:pPr>
            <a:r>
              <a:rPr b="0" lang="en-US" sz="3830" spc="-1" strike="noStrike">
                <a:solidFill>
                  <a:srgbClr val="ffffff"/>
                </a:solidFill>
                <a:latin typeface="DM Sans"/>
              </a:rPr>
              <a:t>user specific requirements</a:t>
            </a:r>
            <a:endParaRPr b="0" lang="en-US" sz="3830" spc="-1" strike="noStrike">
              <a:latin typeface="Arial"/>
            </a:endParaRPr>
          </a:p>
        </p:txBody>
      </p:sp>
      <p:sp>
        <p:nvSpPr>
          <p:cNvPr id="312" name="Freeform 10"/>
          <p:cNvSpPr/>
          <p:nvPr/>
        </p:nvSpPr>
        <p:spPr>
          <a:xfrm>
            <a:off x="5725440" y="3453840"/>
            <a:ext cx="732960" cy="71424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313" name="Group 11"/>
          <p:cNvGrpSpPr/>
          <p:nvPr/>
        </p:nvGrpSpPr>
        <p:grpSpPr>
          <a:xfrm>
            <a:off x="5520600" y="5182560"/>
            <a:ext cx="1141920" cy="1141920"/>
            <a:chOff x="5520600" y="5182560"/>
            <a:chExt cx="1141920" cy="1141920"/>
          </a:xfrm>
        </p:grpSpPr>
        <p:sp>
          <p:nvSpPr>
            <p:cNvPr id="314" name="Freeform 12"/>
            <p:cNvSpPr/>
            <p:nvPr/>
          </p:nvSpPr>
          <p:spPr>
            <a:xfrm>
              <a:off x="5520600" y="518256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15" name="TextBox 13"/>
            <p:cNvSpPr/>
            <p:nvPr/>
          </p:nvSpPr>
          <p:spPr>
            <a:xfrm>
              <a:off x="5627880" y="5236200"/>
              <a:ext cx="927720" cy="981360"/>
            </a:xfrm>
            <a:prstGeom prst="rect">
              <a:avLst/>
            </a:prstGeom>
            <a:noFill/>
            <a:ln w="0">
              <a:noFill/>
            </a:ln>
          </p:spPr>
          <p:style>
            <a:lnRef idx="0"/>
            <a:fillRef idx="0"/>
            <a:effectRef idx="0"/>
            <a:fontRef idx="minor"/>
          </p:style>
        </p:sp>
      </p:grpSp>
      <p:sp>
        <p:nvSpPr>
          <p:cNvPr id="316" name="Freeform 14"/>
          <p:cNvSpPr/>
          <p:nvPr/>
        </p:nvSpPr>
        <p:spPr>
          <a:xfrm>
            <a:off x="5798880" y="5431320"/>
            <a:ext cx="585360" cy="66924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317" name="Group 15"/>
          <p:cNvGrpSpPr/>
          <p:nvPr/>
        </p:nvGrpSpPr>
        <p:grpSpPr>
          <a:xfrm>
            <a:off x="5520600" y="7125120"/>
            <a:ext cx="1141920" cy="1141920"/>
            <a:chOff x="5520600" y="7125120"/>
            <a:chExt cx="1141920" cy="1141920"/>
          </a:xfrm>
        </p:grpSpPr>
        <p:sp>
          <p:nvSpPr>
            <p:cNvPr id="318" name="Freeform 16"/>
            <p:cNvSpPr/>
            <p:nvPr/>
          </p:nvSpPr>
          <p:spPr>
            <a:xfrm>
              <a:off x="5520600" y="7125120"/>
              <a:ext cx="1141920" cy="11419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19" name="TextBox 17"/>
            <p:cNvSpPr/>
            <p:nvPr/>
          </p:nvSpPr>
          <p:spPr>
            <a:xfrm>
              <a:off x="5627880" y="7178760"/>
              <a:ext cx="927720" cy="981360"/>
            </a:xfrm>
            <a:prstGeom prst="rect">
              <a:avLst/>
            </a:prstGeom>
            <a:noFill/>
            <a:ln w="0">
              <a:noFill/>
            </a:ln>
          </p:spPr>
          <p:style>
            <a:lnRef idx="0"/>
            <a:fillRef idx="0"/>
            <a:effectRef idx="0"/>
            <a:fontRef idx="minor"/>
          </p:style>
        </p:sp>
      </p:grpSp>
      <p:sp>
        <p:nvSpPr>
          <p:cNvPr id="320" name="Freeform 18"/>
          <p:cNvSpPr/>
          <p:nvPr/>
        </p:nvSpPr>
        <p:spPr>
          <a:xfrm>
            <a:off x="5818320" y="7372440"/>
            <a:ext cx="565920" cy="72072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321" name="Freeform 2"/>
          <p:cNvSpPr/>
          <p:nvPr/>
        </p:nvSpPr>
        <p:spPr>
          <a:xfrm>
            <a:off x="16683480" y="1590840"/>
            <a:ext cx="2651400" cy="2651400"/>
          </a:xfrm>
          <a:custGeom>
            <a:avLst/>
            <a:gdLst/>
            <a:ahLst/>
            <a:rect l="l" t="t" r="r" b="b"/>
            <a:pathLst>
              <a:path w="2651835" h="2651835">
                <a:moveTo>
                  <a:pt x="0" y="0"/>
                </a:moveTo>
                <a:lnTo>
                  <a:pt x="2651835" y="0"/>
                </a:lnTo>
                <a:lnTo>
                  <a:pt x="2651835" y="2651835"/>
                </a:lnTo>
                <a:lnTo>
                  <a:pt x="0" y="2651835"/>
                </a:lnTo>
                <a:lnTo>
                  <a:pt x="0" y="0"/>
                </a:lnTo>
                <a:close/>
              </a:path>
            </a:pathLst>
          </a:custGeom>
          <a:blipFill rotWithShape="0">
            <a:blip r:embed="rId1">
              <a:alphaModFix amt="20000"/>
            </a:blip>
            <a:srcRect/>
            <a:stretch/>
          </a:blipFill>
          <a:ln w="0">
            <a:noFill/>
          </a:ln>
        </p:spPr>
        <p:style>
          <a:lnRef idx="0"/>
          <a:fillRef idx="0"/>
          <a:effectRef idx="0"/>
          <a:fontRef idx="minor"/>
        </p:style>
      </p:sp>
      <p:grpSp>
        <p:nvGrpSpPr>
          <p:cNvPr id="322" name="Group 3"/>
          <p:cNvGrpSpPr/>
          <p:nvPr/>
        </p:nvGrpSpPr>
        <p:grpSpPr>
          <a:xfrm>
            <a:off x="10637280" y="2636280"/>
            <a:ext cx="7650360" cy="7650360"/>
            <a:chOff x="10637280" y="2636280"/>
            <a:chExt cx="7650360" cy="7650360"/>
          </a:xfrm>
        </p:grpSpPr>
        <p:sp>
          <p:nvSpPr>
            <p:cNvPr id="323" name="Freeform 4"/>
            <p:cNvSpPr/>
            <p:nvPr/>
          </p:nvSpPr>
          <p:spPr>
            <a:xfrm>
              <a:off x="10637280" y="2636280"/>
              <a:ext cx="7650360" cy="7650360"/>
            </a:xfrm>
            <a:custGeom>
              <a:avLst/>
              <a:gdLst/>
              <a:ahLst/>
              <a:rect l="l" t="t" r="r" b="b"/>
              <a:pathLst>
                <a:path w="3331210" h="3331210">
                  <a:moveTo>
                    <a:pt x="3331210" y="3331210"/>
                  </a:moveTo>
                  <a:lnTo>
                    <a:pt x="0" y="3331210"/>
                  </a:lnTo>
                  <a:cubicBezTo>
                    <a:pt x="0" y="1490980"/>
                    <a:pt x="1490980" y="0"/>
                    <a:pt x="3331210" y="0"/>
                  </a:cubicBezTo>
                  <a:lnTo>
                    <a:pt x="3331210" y="3331210"/>
                  </a:lnTo>
                  <a:close/>
                </a:path>
              </a:pathLst>
            </a:custGeom>
            <a:blipFill rotWithShape="0">
              <a:blip r:embed="rId2"/>
              <a:srcRect/>
              <a:stretch/>
            </a:blipFill>
            <a:ln w="0">
              <a:noFill/>
            </a:ln>
          </p:spPr>
          <p:style>
            <a:lnRef idx="0"/>
            <a:fillRef idx="0"/>
            <a:effectRef idx="0"/>
            <a:fontRef idx="minor"/>
          </p:style>
        </p:sp>
      </p:grpSp>
      <p:sp>
        <p:nvSpPr>
          <p:cNvPr id="324" name="TextBox 5"/>
          <p:cNvSpPr/>
          <p:nvPr/>
        </p:nvSpPr>
        <p:spPr>
          <a:xfrm>
            <a:off x="1378800" y="4373280"/>
            <a:ext cx="10434600" cy="1640880"/>
          </a:xfrm>
          <a:prstGeom prst="rect">
            <a:avLst/>
          </a:prstGeom>
          <a:noFill/>
          <a:ln w="0">
            <a:noFill/>
          </a:ln>
        </p:spPr>
        <p:style>
          <a:lnRef idx="0"/>
          <a:fillRef idx="0"/>
          <a:effectRef idx="0"/>
          <a:fontRef idx="minor"/>
        </p:style>
        <p:txBody>
          <a:bodyPr lIns="0" rIns="0" tIns="0" bIns="0" anchor="t">
            <a:spAutoFit/>
          </a:bodyPr>
          <a:p>
            <a:pPr>
              <a:lnSpc>
                <a:spcPts val="12923"/>
              </a:lnSpc>
              <a:buNone/>
              <a:tabLst>
                <a:tab algn="l" pos="0"/>
              </a:tabLst>
            </a:pPr>
            <a:r>
              <a:rPr b="0" lang="en-US" sz="9230" spc="562" strike="noStrike">
                <a:solidFill>
                  <a:srgbClr val="ffffff"/>
                </a:solidFill>
                <a:latin typeface="Now Bold"/>
              </a:rPr>
              <a:t>Thank you</a:t>
            </a:r>
            <a:endParaRPr b="0" lang="en-US" sz="9230" spc="-1" strike="noStrike">
              <a:latin typeface="Arial"/>
            </a:endParaRPr>
          </a:p>
        </p:txBody>
      </p:sp>
      <p:sp>
        <p:nvSpPr>
          <p:cNvPr id="325" name="Freeform 6"/>
          <p:cNvSpPr/>
          <p:nvPr/>
        </p:nvSpPr>
        <p:spPr>
          <a:xfrm>
            <a:off x="2264040" y="1801080"/>
            <a:ext cx="720000" cy="834840"/>
          </a:xfrm>
          <a:custGeom>
            <a:avLst/>
            <a:gdLst/>
            <a:ahLst/>
            <a:rect l="l" t="t" r="r" b="b"/>
            <a:pathLst>
              <a:path w="720510" h="835374">
                <a:moveTo>
                  <a:pt x="0" y="0"/>
                </a:moveTo>
                <a:lnTo>
                  <a:pt x="720511" y="0"/>
                </a:lnTo>
                <a:lnTo>
                  <a:pt x="720511" y="835374"/>
                </a:lnTo>
                <a:lnTo>
                  <a:pt x="0" y="835374"/>
                </a:lnTo>
                <a:lnTo>
                  <a:pt x="0" y="0"/>
                </a:lnTo>
                <a:close/>
              </a:path>
            </a:pathLst>
          </a:custGeom>
          <a:blipFill rotWithShape="0">
            <a:blip r:embed="rId3"/>
            <a:srcRect/>
            <a:stretch/>
          </a:blipFill>
          <a:ln w="0">
            <a:noFill/>
          </a:ln>
        </p:spPr>
        <p:style>
          <a:lnRef idx="0"/>
          <a:fillRef idx="0"/>
          <a:effectRef idx="0"/>
          <a:fontRef idx="minor"/>
        </p:style>
      </p:sp>
      <p:sp>
        <p:nvSpPr>
          <p:cNvPr id="326" name="Freeform 7"/>
          <p:cNvSpPr/>
          <p:nvPr/>
        </p:nvSpPr>
        <p:spPr>
          <a:xfrm>
            <a:off x="-789480" y="-570240"/>
            <a:ext cx="2651400" cy="2651400"/>
          </a:xfrm>
          <a:custGeom>
            <a:avLst/>
            <a:gdLst/>
            <a:ahLst/>
            <a:rect l="l" t="t" r="r" b="b"/>
            <a:pathLst>
              <a:path w="2651835" h="2651835">
                <a:moveTo>
                  <a:pt x="0" y="0"/>
                </a:moveTo>
                <a:lnTo>
                  <a:pt x="2651836" y="0"/>
                </a:lnTo>
                <a:lnTo>
                  <a:pt x="2651836" y="2651835"/>
                </a:lnTo>
                <a:lnTo>
                  <a:pt x="0" y="2651835"/>
                </a:lnTo>
                <a:lnTo>
                  <a:pt x="0" y="0"/>
                </a:lnTo>
                <a:close/>
              </a:path>
            </a:pathLst>
          </a:custGeom>
          <a:blipFill rotWithShape="0">
            <a:blip r:embed="rId4">
              <a:alphaModFix amt="20000"/>
            </a:blip>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1" name="Group 2"/>
          <p:cNvGrpSpPr/>
          <p:nvPr/>
        </p:nvGrpSpPr>
        <p:grpSpPr>
          <a:xfrm>
            <a:off x="16298640" y="-858960"/>
            <a:ext cx="2037600" cy="11957760"/>
            <a:chOff x="16298640" y="-858960"/>
            <a:chExt cx="2037600" cy="11957760"/>
          </a:xfrm>
        </p:grpSpPr>
        <p:sp>
          <p:nvSpPr>
            <p:cNvPr id="52" name="Freeform 3"/>
            <p:cNvSpPr/>
            <p:nvPr/>
          </p:nvSpPr>
          <p:spPr>
            <a:xfrm rot="16200000">
              <a:off x="11392560" y="4155480"/>
              <a:ext cx="11957760" cy="192888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53" name="TextBox 4"/>
            <p:cNvSpPr/>
            <p:nvPr/>
          </p:nvSpPr>
          <p:spPr>
            <a:xfrm rot="16200000">
              <a:off x="11338560" y="4101120"/>
              <a:ext cx="11957760" cy="2037600"/>
            </a:xfrm>
            <a:prstGeom prst="rect">
              <a:avLst/>
            </a:prstGeom>
            <a:noFill/>
            <a:ln w="0">
              <a:noFill/>
            </a:ln>
          </p:spPr>
          <p:style>
            <a:lnRef idx="0"/>
            <a:fillRef idx="0"/>
            <a:effectRef idx="0"/>
            <a:fontRef idx="minor"/>
          </p:style>
        </p:sp>
      </p:grpSp>
      <p:sp>
        <p:nvSpPr>
          <p:cNvPr id="54" name="Freeform 5"/>
          <p:cNvSpPr/>
          <p:nvPr/>
        </p:nvSpPr>
        <p:spPr>
          <a:xfrm>
            <a:off x="11208960" y="-1011240"/>
            <a:ext cx="2647440" cy="264744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sp>
        <p:nvSpPr>
          <p:cNvPr id="55" name="Freeform 6"/>
          <p:cNvSpPr/>
          <p:nvPr/>
        </p:nvSpPr>
        <p:spPr>
          <a:xfrm>
            <a:off x="1573920" y="1146240"/>
            <a:ext cx="846000" cy="98064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2"/>
            <a:srcRect/>
            <a:stretch/>
          </a:blipFill>
          <a:ln w="0">
            <a:noFill/>
          </a:ln>
        </p:spPr>
        <p:style>
          <a:lnRef idx="0"/>
          <a:fillRef idx="0"/>
          <a:effectRef idx="0"/>
          <a:fontRef idx="minor"/>
        </p:style>
      </p:sp>
      <p:sp>
        <p:nvSpPr>
          <p:cNvPr id="56" name="Freeform 7"/>
          <p:cNvSpPr/>
          <p:nvPr/>
        </p:nvSpPr>
        <p:spPr>
          <a:xfrm>
            <a:off x="-295200" y="8630640"/>
            <a:ext cx="2647440" cy="264744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3"/>
            <a:srcRect/>
            <a:stretch/>
          </a:blipFill>
          <a:ln w="0">
            <a:noFill/>
          </a:ln>
        </p:spPr>
        <p:style>
          <a:lnRef idx="0"/>
          <a:fillRef idx="0"/>
          <a:effectRef idx="0"/>
          <a:fontRef idx="minor"/>
        </p:style>
      </p:sp>
      <p:sp>
        <p:nvSpPr>
          <p:cNvPr id="57" name="TextBox 8"/>
          <p:cNvSpPr/>
          <p:nvPr/>
        </p:nvSpPr>
        <p:spPr>
          <a:xfrm>
            <a:off x="1573920" y="7036560"/>
            <a:ext cx="791352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rPr>
              <a:t>Presented by: GROUP 5</a:t>
            </a:r>
            <a:endParaRPr b="0" lang="en-US" sz="3030" spc="-1" strike="noStrike">
              <a:latin typeface="Arial"/>
            </a:endParaRPr>
          </a:p>
        </p:txBody>
      </p:sp>
      <p:sp>
        <p:nvSpPr>
          <p:cNvPr id="58" name="TextBox 9"/>
          <p:cNvSpPr/>
          <p:nvPr/>
        </p:nvSpPr>
        <p:spPr>
          <a:xfrm>
            <a:off x="1573920" y="3615480"/>
            <a:ext cx="11284560" cy="89568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rPr>
              <a:t>REQUIREMENTS GATHERING</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9" name="Group 2"/>
          <p:cNvGrpSpPr/>
          <p:nvPr/>
        </p:nvGrpSpPr>
        <p:grpSpPr>
          <a:xfrm>
            <a:off x="2986560" y="2983680"/>
            <a:ext cx="2612880" cy="2373120"/>
            <a:chOff x="2986560" y="2983680"/>
            <a:chExt cx="2612880" cy="2373120"/>
          </a:xfrm>
        </p:grpSpPr>
        <p:sp>
          <p:nvSpPr>
            <p:cNvPr id="60" name="Freeform 3"/>
            <p:cNvSpPr/>
            <p:nvPr/>
          </p:nvSpPr>
          <p:spPr>
            <a:xfrm>
              <a:off x="298656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1" name="TextBox 4"/>
            <p:cNvSpPr/>
            <p:nvPr/>
          </p:nvSpPr>
          <p:spPr>
            <a:xfrm>
              <a:off x="2986560" y="2983680"/>
              <a:ext cx="2612880" cy="2373120"/>
            </a:xfrm>
            <a:prstGeom prst="rect">
              <a:avLst/>
            </a:prstGeom>
            <a:noFill/>
            <a:ln w="0">
              <a:noFill/>
            </a:ln>
          </p:spPr>
          <p:style>
            <a:lnRef idx="0"/>
            <a:fillRef idx="0"/>
            <a:effectRef idx="0"/>
            <a:fontRef idx="minor"/>
          </p:style>
        </p:sp>
      </p:grpSp>
      <p:sp>
        <p:nvSpPr>
          <p:cNvPr id="62" name="AutoShape 5"/>
          <p:cNvSpPr/>
          <p:nvPr/>
        </p:nvSpPr>
        <p:spPr>
          <a:xfrm>
            <a:off x="3133800" y="4640400"/>
            <a:ext cx="2203200" cy="360"/>
          </a:xfrm>
          <a:prstGeom prst="line">
            <a:avLst/>
          </a:prstGeom>
          <a:ln w="38100">
            <a:solidFill>
              <a:srgbClr val="ffffff"/>
            </a:solidFill>
            <a:round/>
          </a:ln>
        </p:spPr>
        <p:style>
          <a:lnRef idx="0"/>
          <a:fillRef idx="0"/>
          <a:effectRef idx="0"/>
          <a:fontRef idx="minor"/>
        </p:style>
      </p:sp>
      <p:grpSp>
        <p:nvGrpSpPr>
          <p:cNvPr id="63" name="Group 6"/>
          <p:cNvGrpSpPr/>
          <p:nvPr/>
        </p:nvGrpSpPr>
        <p:grpSpPr>
          <a:xfrm>
            <a:off x="5844600" y="2983680"/>
            <a:ext cx="2612880" cy="2373120"/>
            <a:chOff x="5844600" y="2983680"/>
            <a:chExt cx="2612880" cy="2373120"/>
          </a:xfrm>
        </p:grpSpPr>
        <p:sp>
          <p:nvSpPr>
            <p:cNvPr id="64" name="Freeform 7"/>
            <p:cNvSpPr/>
            <p:nvPr/>
          </p:nvSpPr>
          <p:spPr>
            <a:xfrm>
              <a:off x="584460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5" name="TextBox 8"/>
            <p:cNvSpPr/>
            <p:nvPr/>
          </p:nvSpPr>
          <p:spPr>
            <a:xfrm>
              <a:off x="5844600" y="2983680"/>
              <a:ext cx="2612880" cy="2373120"/>
            </a:xfrm>
            <a:prstGeom prst="rect">
              <a:avLst/>
            </a:prstGeom>
            <a:noFill/>
            <a:ln w="0">
              <a:noFill/>
            </a:ln>
          </p:spPr>
          <p:style>
            <a:lnRef idx="0"/>
            <a:fillRef idx="0"/>
            <a:effectRef idx="0"/>
            <a:fontRef idx="minor"/>
          </p:style>
        </p:sp>
      </p:grpSp>
      <p:sp>
        <p:nvSpPr>
          <p:cNvPr id="66" name="AutoShape 9"/>
          <p:cNvSpPr/>
          <p:nvPr/>
        </p:nvSpPr>
        <p:spPr>
          <a:xfrm>
            <a:off x="5991840" y="4640400"/>
            <a:ext cx="2202840" cy="360"/>
          </a:xfrm>
          <a:prstGeom prst="line">
            <a:avLst/>
          </a:prstGeom>
          <a:ln w="38100">
            <a:solidFill>
              <a:srgbClr val="ffffff"/>
            </a:solidFill>
            <a:round/>
          </a:ln>
        </p:spPr>
        <p:style>
          <a:lnRef idx="0"/>
          <a:fillRef idx="0"/>
          <a:effectRef idx="0"/>
          <a:fontRef idx="minor"/>
        </p:style>
      </p:sp>
      <p:grpSp>
        <p:nvGrpSpPr>
          <p:cNvPr id="67" name="Group 10"/>
          <p:cNvGrpSpPr/>
          <p:nvPr/>
        </p:nvGrpSpPr>
        <p:grpSpPr>
          <a:xfrm>
            <a:off x="2986560" y="5770440"/>
            <a:ext cx="2612880" cy="2352600"/>
            <a:chOff x="2986560" y="5770440"/>
            <a:chExt cx="2612880" cy="2352600"/>
          </a:xfrm>
        </p:grpSpPr>
        <p:sp>
          <p:nvSpPr>
            <p:cNvPr id="68" name="Freeform 11"/>
            <p:cNvSpPr/>
            <p:nvPr/>
          </p:nvSpPr>
          <p:spPr>
            <a:xfrm>
              <a:off x="2986560" y="5870880"/>
              <a:ext cx="2612880" cy="225216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69" name="TextBox 12"/>
            <p:cNvSpPr/>
            <p:nvPr/>
          </p:nvSpPr>
          <p:spPr>
            <a:xfrm>
              <a:off x="2986560" y="5770440"/>
              <a:ext cx="2612880" cy="2352600"/>
            </a:xfrm>
            <a:prstGeom prst="rect">
              <a:avLst/>
            </a:prstGeom>
            <a:noFill/>
            <a:ln w="0">
              <a:noFill/>
            </a:ln>
          </p:spPr>
          <p:style>
            <a:lnRef idx="0"/>
            <a:fillRef idx="0"/>
            <a:effectRef idx="0"/>
            <a:fontRef idx="minor"/>
          </p:style>
        </p:sp>
      </p:grpSp>
      <p:sp>
        <p:nvSpPr>
          <p:cNvPr id="70" name="AutoShape 13"/>
          <p:cNvSpPr/>
          <p:nvPr/>
        </p:nvSpPr>
        <p:spPr>
          <a:xfrm>
            <a:off x="3133800" y="7426800"/>
            <a:ext cx="2203200" cy="360"/>
          </a:xfrm>
          <a:prstGeom prst="line">
            <a:avLst/>
          </a:prstGeom>
          <a:ln w="38100">
            <a:solidFill>
              <a:srgbClr val="ffffff"/>
            </a:solidFill>
            <a:round/>
          </a:ln>
        </p:spPr>
        <p:style>
          <a:lnRef idx="0"/>
          <a:fillRef idx="0"/>
          <a:effectRef idx="0"/>
          <a:fontRef idx="minor"/>
        </p:style>
      </p:sp>
      <p:grpSp>
        <p:nvGrpSpPr>
          <p:cNvPr id="71" name="Group 14"/>
          <p:cNvGrpSpPr/>
          <p:nvPr/>
        </p:nvGrpSpPr>
        <p:grpSpPr>
          <a:xfrm>
            <a:off x="5844600" y="5770440"/>
            <a:ext cx="2612880" cy="2352600"/>
            <a:chOff x="5844600" y="5770440"/>
            <a:chExt cx="2612880" cy="2352600"/>
          </a:xfrm>
        </p:grpSpPr>
        <p:sp>
          <p:nvSpPr>
            <p:cNvPr id="72" name="Freeform 15"/>
            <p:cNvSpPr/>
            <p:nvPr/>
          </p:nvSpPr>
          <p:spPr>
            <a:xfrm>
              <a:off x="5844600" y="5870880"/>
              <a:ext cx="2612880" cy="225216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73" name="TextBox 16"/>
            <p:cNvSpPr/>
            <p:nvPr/>
          </p:nvSpPr>
          <p:spPr>
            <a:xfrm>
              <a:off x="5844600" y="5770440"/>
              <a:ext cx="2612880" cy="2352600"/>
            </a:xfrm>
            <a:prstGeom prst="rect">
              <a:avLst/>
            </a:prstGeom>
            <a:noFill/>
            <a:ln w="0">
              <a:noFill/>
            </a:ln>
          </p:spPr>
          <p:style>
            <a:lnRef idx="0"/>
            <a:fillRef idx="0"/>
            <a:effectRef idx="0"/>
            <a:fontRef idx="minor"/>
          </p:style>
        </p:sp>
      </p:grpSp>
      <p:sp>
        <p:nvSpPr>
          <p:cNvPr id="74" name="AutoShape 17"/>
          <p:cNvSpPr/>
          <p:nvPr/>
        </p:nvSpPr>
        <p:spPr>
          <a:xfrm>
            <a:off x="5991840" y="7426800"/>
            <a:ext cx="2202840" cy="360"/>
          </a:xfrm>
          <a:prstGeom prst="line">
            <a:avLst/>
          </a:prstGeom>
          <a:ln w="38100">
            <a:solidFill>
              <a:srgbClr val="ffffff"/>
            </a:solidFill>
            <a:round/>
          </a:ln>
        </p:spPr>
        <p:style>
          <a:lnRef idx="0"/>
          <a:fillRef idx="0"/>
          <a:effectRef idx="0"/>
          <a:fontRef idx="minor"/>
        </p:style>
      </p:sp>
      <p:grpSp>
        <p:nvGrpSpPr>
          <p:cNvPr id="75" name="Group 18"/>
          <p:cNvGrpSpPr/>
          <p:nvPr/>
        </p:nvGrpSpPr>
        <p:grpSpPr>
          <a:xfrm>
            <a:off x="8705160" y="2983680"/>
            <a:ext cx="2612880" cy="2373120"/>
            <a:chOff x="8705160" y="2983680"/>
            <a:chExt cx="2612880" cy="2373120"/>
          </a:xfrm>
        </p:grpSpPr>
        <p:sp>
          <p:nvSpPr>
            <p:cNvPr id="76" name="Freeform 19"/>
            <p:cNvSpPr/>
            <p:nvPr/>
          </p:nvSpPr>
          <p:spPr>
            <a:xfrm>
              <a:off x="870516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77" name="TextBox 20"/>
            <p:cNvSpPr/>
            <p:nvPr/>
          </p:nvSpPr>
          <p:spPr>
            <a:xfrm>
              <a:off x="8705160" y="2983680"/>
              <a:ext cx="2612880" cy="2373120"/>
            </a:xfrm>
            <a:prstGeom prst="rect">
              <a:avLst/>
            </a:prstGeom>
            <a:noFill/>
            <a:ln w="0">
              <a:noFill/>
            </a:ln>
          </p:spPr>
          <p:style>
            <a:lnRef idx="0"/>
            <a:fillRef idx="0"/>
            <a:effectRef idx="0"/>
            <a:fontRef idx="minor"/>
          </p:style>
        </p:sp>
      </p:grpSp>
      <p:sp>
        <p:nvSpPr>
          <p:cNvPr id="78" name="AutoShape 21"/>
          <p:cNvSpPr/>
          <p:nvPr/>
        </p:nvSpPr>
        <p:spPr>
          <a:xfrm>
            <a:off x="8852400" y="4640400"/>
            <a:ext cx="2203200" cy="360"/>
          </a:xfrm>
          <a:prstGeom prst="line">
            <a:avLst/>
          </a:prstGeom>
          <a:ln w="38100">
            <a:solidFill>
              <a:srgbClr val="ffffff"/>
            </a:solidFill>
            <a:round/>
          </a:ln>
        </p:spPr>
        <p:style>
          <a:lnRef idx="0"/>
          <a:fillRef idx="0"/>
          <a:effectRef idx="0"/>
          <a:fontRef idx="minor"/>
        </p:style>
      </p:sp>
      <p:grpSp>
        <p:nvGrpSpPr>
          <p:cNvPr id="79" name="Group 22"/>
          <p:cNvGrpSpPr/>
          <p:nvPr/>
        </p:nvGrpSpPr>
        <p:grpSpPr>
          <a:xfrm>
            <a:off x="8705160" y="5770440"/>
            <a:ext cx="2612880" cy="2352600"/>
            <a:chOff x="8705160" y="5770440"/>
            <a:chExt cx="2612880" cy="2352600"/>
          </a:xfrm>
        </p:grpSpPr>
        <p:sp>
          <p:nvSpPr>
            <p:cNvPr id="80" name="Freeform 23"/>
            <p:cNvSpPr/>
            <p:nvPr/>
          </p:nvSpPr>
          <p:spPr>
            <a:xfrm>
              <a:off x="8705160" y="5870880"/>
              <a:ext cx="2612880" cy="225216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81" name="TextBox 24"/>
            <p:cNvSpPr/>
            <p:nvPr/>
          </p:nvSpPr>
          <p:spPr>
            <a:xfrm>
              <a:off x="8705160" y="5770440"/>
              <a:ext cx="2612880" cy="2352600"/>
            </a:xfrm>
            <a:prstGeom prst="rect">
              <a:avLst/>
            </a:prstGeom>
            <a:noFill/>
            <a:ln w="0">
              <a:noFill/>
            </a:ln>
          </p:spPr>
          <p:style>
            <a:lnRef idx="0"/>
            <a:fillRef idx="0"/>
            <a:effectRef idx="0"/>
            <a:fontRef idx="minor"/>
          </p:style>
        </p:sp>
      </p:grpSp>
      <p:sp>
        <p:nvSpPr>
          <p:cNvPr id="82" name="AutoShape 25"/>
          <p:cNvSpPr/>
          <p:nvPr/>
        </p:nvSpPr>
        <p:spPr>
          <a:xfrm>
            <a:off x="8852400" y="7426800"/>
            <a:ext cx="2203200" cy="360"/>
          </a:xfrm>
          <a:prstGeom prst="line">
            <a:avLst/>
          </a:prstGeom>
          <a:ln w="38100">
            <a:solidFill>
              <a:srgbClr val="ffffff"/>
            </a:solidFill>
            <a:round/>
          </a:ln>
        </p:spPr>
        <p:style>
          <a:lnRef idx="0"/>
          <a:fillRef idx="0"/>
          <a:effectRef idx="0"/>
          <a:fontRef idx="minor"/>
        </p:style>
      </p:sp>
      <p:sp>
        <p:nvSpPr>
          <p:cNvPr id="83" name="Freeform 26"/>
          <p:cNvSpPr/>
          <p:nvPr/>
        </p:nvSpPr>
        <p:spPr>
          <a:xfrm>
            <a:off x="-7631280" y="597600"/>
            <a:ext cx="9077040" cy="9077040"/>
          </a:xfrm>
          <a:custGeom>
            <a:avLst/>
            <a:gdLst/>
            <a:ahLst/>
            <a:rect l="l" t="t" r="r" b="b"/>
            <a:pathLst>
              <a:path w="9077445" h="9077445">
                <a:moveTo>
                  <a:pt x="0" y="0"/>
                </a:moveTo>
                <a:lnTo>
                  <a:pt x="9077444" y="0"/>
                </a:lnTo>
                <a:lnTo>
                  <a:pt x="9077444" y="9077445"/>
                </a:lnTo>
                <a:lnTo>
                  <a:pt x="0" y="9077445"/>
                </a:lnTo>
                <a:lnTo>
                  <a:pt x="0" y="0"/>
                </a:lnTo>
                <a:close/>
              </a:path>
            </a:pathLst>
          </a:custGeom>
          <a:blipFill rotWithShape="0">
            <a:blip r:embed="rId1"/>
            <a:srcRect/>
            <a:stretch/>
          </a:blipFill>
          <a:ln w="0">
            <a:noFill/>
          </a:ln>
        </p:spPr>
        <p:style>
          <a:lnRef idx="0"/>
          <a:fillRef idx="0"/>
          <a:effectRef idx="0"/>
          <a:fontRef idx="minor"/>
        </p:style>
      </p:sp>
      <p:sp>
        <p:nvSpPr>
          <p:cNvPr id="84" name="TextBox 27"/>
          <p:cNvSpPr/>
          <p:nvPr/>
        </p:nvSpPr>
        <p:spPr>
          <a:xfrm>
            <a:off x="2986560" y="1698120"/>
            <a:ext cx="8436960" cy="1192320"/>
          </a:xfrm>
          <a:prstGeom prst="rect">
            <a:avLst/>
          </a:prstGeom>
          <a:noFill/>
          <a:ln w="0">
            <a:noFill/>
          </a:ln>
        </p:spPr>
        <p:style>
          <a:lnRef idx="0"/>
          <a:fillRef idx="0"/>
          <a:effectRef idx="0"/>
          <a:fontRef idx="minor"/>
        </p:style>
        <p:txBody>
          <a:bodyPr lIns="0" rIns="0" tIns="0" bIns="0" anchor="t">
            <a:spAutoFit/>
          </a:bodyPr>
          <a:p>
            <a:pPr algn="ctr">
              <a:lnSpc>
                <a:spcPts val="9386"/>
              </a:lnSpc>
              <a:buNone/>
              <a:tabLst>
                <a:tab algn="l" pos="0"/>
              </a:tabLst>
            </a:pPr>
            <a:r>
              <a:rPr b="0" lang="en-US" sz="7819" spc="-1" strike="noStrike">
                <a:solidFill>
                  <a:srgbClr val="56aeff"/>
                </a:solidFill>
                <a:latin typeface="Now Bold"/>
              </a:rPr>
              <a:t>OUTLINE</a:t>
            </a:r>
            <a:endParaRPr b="0" lang="en-US" sz="7819" spc="-1" strike="noStrike">
              <a:latin typeface="Arial"/>
            </a:endParaRPr>
          </a:p>
        </p:txBody>
      </p:sp>
      <p:sp>
        <p:nvSpPr>
          <p:cNvPr id="85" name="TextBox 28"/>
          <p:cNvSpPr/>
          <p:nvPr/>
        </p:nvSpPr>
        <p:spPr>
          <a:xfrm>
            <a:off x="3133800" y="4795920"/>
            <a:ext cx="231804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rPr>
              <a:t>Introduction</a:t>
            </a:r>
            <a:endParaRPr b="0" lang="en-US" sz="1890" spc="-1" strike="noStrike">
              <a:latin typeface="Arial"/>
            </a:endParaRPr>
          </a:p>
        </p:txBody>
      </p:sp>
      <p:sp>
        <p:nvSpPr>
          <p:cNvPr id="86" name="TextBox 29"/>
          <p:cNvSpPr/>
          <p:nvPr/>
        </p:nvSpPr>
        <p:spPr>
          <a:xfrm>
            <a:off x="344808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01</a:t>
            </a:r>
            <a:endParaRPr b="0" lang="en-US" sz="5730" spc="-1" strike="noStrike">
              <a:latin typeface="Arial"/>
            </a:endParaRPr>
          </a:p>
        </p:txBody>
      </p:sp>
      <p:sp>
        <p:nvSpPr>
          <p:cNvPr id="87" name="TextBox 30"/>
          <p:cNvSpPr/>
          <p:nvPr/>
        </p:nvSpPr>
        <p:spPr>
          <a:xfrm>
            <a:off x="5991840" y="4815000"/>
            <a:ext cx="2006640" cy="286200"/>
          </a:xfrm>
          <a:prstGeom prst="rect">
            <a:avLst/>
          </a:prstGeom>
          <a:noFill/>
          <a:ln w="0">
            <a:noFill/>
          </a:ln>
        </p:spPr>
        <p:style>
          <a:lnRef idx="0"/>
          <a:fillRef idx="0"/>
          <a:effectRef idx="0"/>
          <a:fontRef idx="minor"/>
        </p:style>
        <p:txBody>
          <a:bodyPr lIns="0" rIns="0" tIns="0" bIns="0" anchor="t">
            <a:spAutoFit/>
          </a:bodyPr>
          <a:p>
            <a:pPr algn="ctr">
              <a:lnSpc>
                <a:spcPts val="2256"/>
              </a:lnSpc>
              <a:buNone/>
            </a:pPr>
            <a:r>
              <a:rPr b="0" lang="en-US" sz="1640" spc="-1" strike="noStrike">
                <a:solidFill>
                  <a:srgbClr val="ffffff"/>
                </a:solidFill>
                <a:latin typeface="DM Sans"/>
              </a:rPr>
              <a:t>Objective and Goal</a:t>
            </a:r>
            <a:endParaRPr b="0" lang="en-US" sz="1640" spc="-1" strike="noStrike">
              <a:latin typeface="Arial"/>
            </a:endParaRPr>
          </a:p>
        </p:txBody>
      </p:sp>
      <p:sp>
        <p:nvSpPr>
          <p:cNvPr id="88" name="TextBox 31"/>
          <p:cNvSpPr/>
          <p:nvPr/>
        </p:nvSpPr>
        <p:spPr>
          <a:xfrm>
            <a:off x="630576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02</a:t>
            </a:r>
            <a:endParaRPr b="0" lang="en-US" sz="5730" spc="-1" strike="noStrike">
              <a:latin typeface="Arial"/>
            </a:endParaRPr>
          </a:p>
        </p:txBody>
      </p:sp>
      <p:sp>
        <p:nvSpPr>
          <p:cNvPr id="89" name="TextBox 32"/>
          <p:cNvSpPr/>
          <p:nvPr/>
        </p:nvSpPr>
        <p:spPr>
          <a:xfrm>
            <a:off x="3133800" y="7592040"/>
            <a:ext cx="192816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rPr>
              <a:t>Functional Requirements</a:t>
            </a:r>
            <a:endParaRPr b="0" lang="en-US" sz="1570" spc="-1" strike="noStrike">
              <a:latin typeface="Arial"/>
            </a:endParaRPr>
          </a:p>
        </p:txBody>
      </p:sp>
      <p:sp>
        <p:nvSpPr>
          <p:cNvPr id="90" name="TextBox 33"/>
          <p:cNvSpPr/>
          <p:nvPr/>
        </p:nvSpPr>
        <p:spPr>
          <a:xfrm>
            <a:off x="3448080" y="60123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04</a:t>
            </a:r>
            <a:endParaRPr b="0" lang="en-US" sz="5730" spc="-1" strike="noStrike">
              <a:latin typeface="Arial"/>
            </a:endParaRPr>
          </a:p>
        </p:txBody>
      </p:sp>
      <p:sp>
        <p:nvSpPr>
          <p:cNvPr id="91" name="TextBox 34"/>
          <p:cNvSpPr/>
          <p:nvPr/>
        </p:nvSpPr>
        <p:spPr>
          <a:xfrm>
            <a:off x="5991840" y="7592040"/>
            <a:ext cx="192816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rPr>
              <a:t>Non-functional Requirements</a:t>
            </a:r>
            <a:endParaRPr b="0" lang="en-US" sz="1570" spc="-1" strike="noStrike">
              <a:latin typeface="Arial"/>
            </a:endParaRPr>
          </a:p>
        </p:txBody>
      </p:sp>
      <p:sp>
        <p:nvSpPr>
          <p:cNvPr id="92" name="TextBox 35"/>
          <p:cNvSpPr/>
          <p:nvPr/>
        </p:nvSpPr>
        <p:spPr>
          <a:xfrm>
            <a:off x="6305760" y="60123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05</a:t>
            </a:r>
            <a:endParaRPr b="0" lang="en-US" sz="5730" spc="-1" strike="noStrike">
              <a:latin typeface="Arial"/>
            </a:endParaRPr>
          </a:p>
        </p:txBody>
      </p:sp>
      <p:sp>
        <p:nvSpPr>
          <p:cNvPr id="93" name="TextBox 36"/>
          <p:cNvSpPr/>
          <p:nvPr/>
        </p:nvSpPr>
        <p:spPr>
          <a:xfrm>
            <a:off x="8852400" y="4805280"/>
            <a:ext cx="2202840" cy="313920"/>
          </a:xfrm>
          <a:prstGeom prst="rect">
            <a:avLst/>
          </a:prstGeom>
          <a:noFill/>
          <a:ln w="0">
            <a:noFill/>
          </a:ln>
        </p:spPr>
        <p:style>
          <a:lnRef idx="0"/>
          <a:fillRef idx="0"/>
          <a:effectRef idx="0"/>
          <a:fontRef idx="minor"/>
        </p:style>
        <p:txBody>
          <a:bodyPr lIns="0" rIns="0" tIns="0" bIns="0" anchor="t">
            <a:spAutoFit/>
          </a:bodyPr>
          <a:p>
            <a:pPr algn="ctr">
              <a:lnSpc>
                <a:spcPts val="2475"/>
              </a:lnSpc>
              <a:buNone/>
            </a:pPr>
            <a:r>
              <a:rPr b="0" lang="en-US" sz="1790" spc="-1" strike="noStrike">
                <a:solidFill>
                  <a:srgbClr val="ffffff"/>
                </a:solidFill>
                <a:latin typeface="DM Sans"/>
              </a:rPr>
              <a:t>Business Need</a:t>
            </a:r>
            <a:endParaRPr b="0" lang="en-US" sz="1790" spc="-1" strike="noStrike">
              <a:latin typeface="Arial"/>
            </a:endParaRPr>
          </a:p>
        </p:txBody>
      </p:sp>
      <p:sp>
        <p:nvSpPr>
          <p:cNvPr id="94" name="TextBox 37"/>
          <p:cNvSpPr/>
          <p:nvPr/>
        </p:nvSpPr>
        <p:spPr>
          <a:xfrm>
            <a:off x="916668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03</a:t>
            </a:r>
            <a:endParaRPr b="0" lang="en-US" sz="5730" spc="-1" strike="noStrike">
              <a:latin typeface="Arial"/>
            </a:endParaRPr>
          </a:p>
        </p:txBody>
      </p:sp>
      <p:sp>
        <p:nvSpPr>
          <p:cNvPr id="95" name="TextBox 38"/>
          <p:cNvSpPr/>
          <p:nvPr/>
        </p:nvSpPr>
        <p:spPr>
          <a:xfrm>
            <a:off x="8852400" y="7592040"/>
            <a:ext cx="192816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rPr>
              <a:t>Constraints and Consideration</a:t>
            </a:r>
            <a:endParaRPr b="0" lang="en-US" sz="1570" spc="-1" strike="noStrike">
              <a:latin typeface="Arial"/>
            </a:endParaRPr>
          </a:p>
        </p:txBody>
      </p:sp>
      <p:sp>
        <p:nvSpPr>
          <p:cNvPr id="96" name="TextBox 39"/>
          <p:cNvSpPr/>
          <p:nvPr/>
        </p:nvSpPr>
        <p:spPr>
          <a:xfrm>
            <a:off x="9166680" y="60123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06</a:t>
            </a:r>
            <a:endParaRPr b="0" lang="en-US" sz="5730" spc="-1" strike="noStrike">
              <a:latin typeface="Arial"/>
            </a:endParaRPr>
          </a:p>
        </p:txBody>
      </p:sp>
      <p:grpSp>
        <p:nvGrpSpPr>
          <p:cNvPr id="97" name="Group 40"/>
          <p:cNvGrpSpPr/>
          <p:nvPr/>
        </p:nvGrpSpPr>
        <p:grpSpPr>
          <a:xfrm>
            <a:off x="11709000" y="2983680"/>
            <a:ext cx="2612880" cy="2373120"/>
            <a:chOff x="11709000" y="2983680"/>
            <a:chExt cx="2612880" cy="2373120"/>
          </a:xfrm>
        </p:grpSpPr>
        <p:sp>
          <p:nvSpPr>
            <p:cNvPr id="98" name="Freeform 41"/>
            <p:cNvSpPr/>
            <p:nvPr/>
          </p:nvSpPr>
          <p:spPr>
            <a:xfrm>
              <a:off x="1170900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99" name="TextBox 42"/>
            <p:cNvSpPr/>
            <p:nvPr/>
          </p:nvSpPr>
          <p:spPr>
            <a:xfrm>
              <a:off x="11709000" y="2983680"/>
              <a:ext cx="2612880" cy="2373120"/>
            </a:xfrm>
            <a:prstGeom prst="rect">
              <a:avLst/>
            </a:prstGeom>
            <a:noFill/>
            <a:ln w="0">
              <a:noFill/>
            </a:ln>
          </p:spPr>
          <p:style>
            <a:lnRef idx="0"/>
            <a:fillRef idx="0"/>
            <a:effectRef idx="0"/>
            <a:fontRef idx="minor"/>
          </p:style>
        </p:sp>
      </p:grpSp>
      <p:sp>
        <p:nvSpPr>
          <p:cNvPr id="100" name="TextBox 43"/>
          <p:cNvSpPr/>
          <p:nvPr/>
        </p:nvSpPr>
        <p:spPr>
          <a:xfrm>
            <a:off x="12170160" y="324684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04</a:t>
            </a:r>
            <a:endParaRPr b="0" lang="en-US" sz="5730" spc="-1" strike="noStrike">
              <a:latin typeface="Arial"/>
            </a:endParaRPr>
          </a:p>
        </p:txBody>
      </p:sp>
      <p:sp>
        <p:nvSpPr>
          <p:cNvPr id="101" name="AutoShape 44"/>
          <p:cNvSpPr/>
          <p:nvPr/>
        </p:nvSpPr>
        <p:spPr>
          <a:xfrm>
            <a:off x="11913480" y="4621320"/>
            <a:ext cx="2203200" cy="360"/>
          </a:xfrm>
          <a:prstGeom prst="line">
            <a:avLst/>
          </a:prstGeom>
          <a:ln w="38100">
            <a:solidFill>
              <a:srgbClr val="ffffff"/>
            </a:solidFill>
            <a:round/>
          </a:ln>
        </p:spPr>
        <p:style>
          <a:lnRef idx="0"/>
          <a:fillRef idx="0"/>
          <a:effectRef idx="0"/>
          <a:fontRef idx="minor"/>
        </p:style>
      </p:sp>
      <p:sp>
        <p:nvSpPr>
          <p:cNvPr id="102" name="TextBox 45"/>
          <p:cNvSpPr/>
          <p:nvPr/>
        </p:nvSpPr>
        <p:spPr>
          <a:xfrm>
            <a:off x="11709000" y="4795920"/>
            <a:ext cx="231804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rPr>
              <a:t>stakeholders</a:t>
            </a:r>
            <a:endParaRPr b="0" lang="en-US" sz="1890" spc="-1" strike="noStrike">
              <a:latin typeface="Arial"/>
            </a:endParaRPr>
          </a:p>
        </p:txBody>
      </p:sp>
      <p:grpSp>
        <p:nvGrpSpPr>
          <p:cNvPr id="103" name="Group 46"/>
          <p:cNvGrpSpPr/>
          <p:nvPr/>
        </p:nvGrpSpPr>
        <p:grpSpPr>
          <a:xfrm>
            <a:off x="11709000" y="5770440"/>
            <a:ext cx="2612880" cy="2352600"/>
            <a:chOff x="11709000" y="5770440"/>
            <a:chExt cx="2612880" cy="2352600"/>
          </a:xfrm>
        </p:grpSpPr>
        <p:sp>
          <p:nvSpPr>
            <p:cNvPr id="104" name="Freeform 47"/>
            <p:cNvSpPr/>
            <p:nvPr/>
          </p:nvSpPr>
          <p:spPr>
            <a:xfrm>
              <a:off x="11709000" y="5870880"/>
              <a:ext cx="2612880" cy="225216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105" name="TextBox 48"/>
            <p:cNvSpPr/>
            <p:nvPr/>
          </p:nvSpPr>
          <p:spPr>
            <a:xfrm>
              <a:off x="11709000" y="5770440"/>
              <a:ext cx="2612880" cy="2352600"/>
            </a:xfrm>
            <a:prstGeom prst="rect">
              <a:avLst/>
            </a:prstGeom>
            <a:noFill/>
            <a:ln w="0">
              <a:noFill/>
            </a:ln>
          </p:spPr>
          <p:style>
            <a:lnRef idx="0"/>
            <a:fillRef idx="0"/>
            <a:effectRef idx="0"/>
            <a:fontRef idx="minor"/>
          </p:style>
        </p:sp>
      </p:grpSp>
      <p:sp>
        <p:nvSpPr>
          <p:cNvPr id="106" name="TextBox 49"/>
          <p:cNvSpPr/>
          <p:nvPr/>
        </p:nvSpPr>
        <p:spPr>
          <a:xfrm>
            <a:off x="11913840" y="60123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07</a:t>
            </a:r>
            <a:endParaRPr b="0" lang="en-US" sz="5730" spc="-1" strike="noStrike">
              <a:latin typeface="Arial"/>
            </a:endParaRPr>
          </a:p>
        </p:txBody>
      </p:sp>
      <p:sp>
        <p:nvSpPr>
          <p:cNvPr id="107" name="AutoShape 50"/>
          <p:cNvSpPr/>
          <p:nvPr/>
        </p:nvSpPr>
        <p:spPr>
          <a:xfrm>
            <a:off x="11913480" y="7407720"/>
            <a:ext cx="2203200" cy="360"/>
          </a:xfrm>
          <a:prstGeom prst="line">
            <a:avLst/>
          </a:prstGeom>
          <a:ln w="38100">
            <a:solidFill>
              <a:srgbClr val="ffffff"/>
            </a:solidFill>
            <a:round/>
          </a:ln>
        </p:spPr>
        <p:style>
          <a:lnRef idx="0"/>
          <a:fillRef idx="0"/>
          <a:effectRef idx="0"/>
          <a:fontRef idx="minor"/>
        </p:style>
      </p:sp>
      <p:sp>
        <p:nvSpPr>
          <p:cNvPr id="108" name="TextBox 51"/>
          <p:cNvSpPr/>
          <p:nvPr/>
        </p:nvSpPr>
        <p:spPr>
          <a:xfrm>
            <a:off x="11913840" y="7588800"/>
            <a:ext cx="192816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rPr>
              <a:t>requirements and prioritization</a:t>
            </a:r>
            <a:endParaRPr b="0" lang="en-US" sz="157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09" name="Group 2"/>
          <p:cNvGrpSpPr/>
          <p:nvPr/>
        </p:nvGrpSpPr>
        <p:grpSpPr>
          <a:xfrm>
            <a:off x="81720" y="9258840"/>
            <a:ext cx="13457520" cy="3263760"/>
            <a:chOff x="81720" y="9258840"/>
            <a:chExt cx="13457520" cy="3263760"/>
          </a:xfrm>
        </p:grpSpPr>
        <p:sp>
          <p:nvSpPr>
            <p:cNvPr id="110" name="Freeform 3"/>
            <p:cNvSpPr/>
            <p:nvPr/>
          </p:nvSpPr>
          <p:spPr>
            <a:xfrm rot="10800000">
              <a:off x="10427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1"/>
              <a:srcRect/>
              <a:stretch/>
            </a:blipFill>
            <a:ln w="0">
              <a:noFill/>
            </a:ln>
          </p:spPr>
          <p:style>
            <a:lnRef idx="0"/>
            <a:fillRef idx="0"/>
            <a:effectRef idx="0"/>
            <a:fontRef idx="minor"/>
          </p:style>
        </p:sp>
        <p:sp>
          <p:nvSpPr>
            <p:cNvPr id="111" name="Freeform 4"/>
            <p:cNvSpPr/>
            <p:nvPr/>
          </p:nvSpPr>
          <p:spPr>
            <a:xfrm rot="10800000">
              <a:off x="697716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2"/>
              <a:srcRect/>
              <a:stretch/>
            </a:blipFill>
            <a:ln w="0">
              <a:noFill/>
            </a:ln>
          </p:spPr>
          <p:style>
            <a:lnRef idx="0"/>
            <a:fillRef idx="0"/>
            <a:effectRef idx="0"/>
            <a:fontRef idx="minor"/>
          </p:style>
        </p:sp>
        <p:sp>
          <p:nvSpPr>
            <p:cNvPr id="112" name="Freeform 5"/>
            <p:cNvSpPr/>
            <p:nvPr/>
          </p:nvSpPr>
          <p:spPr>
            <a:xfrm rot="10800000">
              <a:off x="353160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3"/>
              <a:srcRect/>
              <a:stretch/>
            </a:blipFill>
            <a:ln w="0">
              <a:noFill/>
            </a:ln>
          </p:spPr>
          <p:style>
            <a:lnRef idx="0"/>
            <a:fillRef idx="0"/>
            <a:effectRef idx="0"/>
            <a:fontRef idx="minor"/>
          </p:style>
        </p:sp>
        <p:sp>
          <p:nvSpPr>
            <p:cNvPr id="113" name="Freeform 6"/>
            <p:cNvSpPr/>
            <p:nvPr/>
          </p:nvSpPr>
          <p:spPr>
            <a:xfrm rot="10800000">
              <a:off x="81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4"/>
              <a:srcRect/>
              <a:stretch/>
            </a:blipFill>
            <a:ln w="0">
              <a:noFill/>
            </a:ln>
          </p:spPr>
          <p:style>
            <a:lnRef idx="0"/>
            <a:fillRef idx="0"/>
            <a:effectRef idx="0"/>
            <a:fontRef idx="minor"/>
          </p:style>
        </p:sp>
      </p:grpSp>
      <p:sp>
        <p:nvSpPr>
          <p:cNvPr id="114" name="Freeform 7"/>
          <p:cNvSpPr/>
          <p:nvPr/>
        </p:nvSpPr>
        <p:spPr>
          <a:xfrm rot="6150600">
            <a:off x="6081480" y="457920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5"/>
            <a:srcRect/>
            <a:stretch/>
          </a:blipFill>
          <a:ln w="0">
            <a:noFill/>
          </a:ln>
        </p:spPr>
        <p:style>
          <a:lnRef idx="0"/>
          <a:fillRef idx="0"/>
          <a:effectRef idx="0"/>
          <a:fontRef idx="minor"/>
        </p:style>
      </p:sp>
      <p:grpSp>
        <p:nvGrpSpPr>
          <p:cNvPr id="115" name="Group 8"/>
          <p:cNvGrpSpPr/>
          <p:nvPr/>
        </p:nvGrpSpPr>
        <p:grpSpPr>
          <a:xfrm>
            <a:off x="11807640" y="0"/>
            <a:ext cx="6253920" cy="10286640"/>
            <a:chOff x="11807640" y="0"/>
            <a:chExt cx="6253920" cy="10286640"/>
          </a:xfrm>
        </p:grpSpPr>
        <p:sp>
          <p:nvSpPr>
            <p:cNvPr id="116" name="Freeform 9"/>
            <p:cNvSpPr/>
            <p:nvPr/>
          </p:nvSpPr>
          <p:spPr>
            <a:xfrm>
              <a:off x="11807640" y="0"/>
              <a:ext cx="6253920" cy="10286640"/>
            </a:xfrm>
            <a:custGeom>
              <a:avLst/>
              <a:gdLst/>
              <a:ahLst/>
              <a:rect l="l" t="t" r="r" b="b"/>
              <a:pathLst>
                <a:path w="3860673" h="6350000">
                  <a:moveTo>
                    <a:pt x="3860673" y="0"/>
                  </a:moveTo>
                  <a:lnTo>
                    <a:pt x="2341753" y="6350000"/>
                  </a:lnTo>
                  <a:lnTo>
                    <a:pt x="0" y="6350000"/>
                  </a:lnTo>
                  <a:lnTo>
                    <a:pt x="1518920" y="0"/>
                  </a:lnTo>
                  <a:lnTo>
                    <a:pt x="3860673" y="0"/>
                  </a:lnTo>
                  <a:close/>
                </a:path>
              </a:pathLst>
            </a:custGeom>
            <a:blipFill rotWithShape="0">
              <a:blip r:embed="rId6"/>
              <a:srcRect/>
              <a:stretch/>
            </a:blipFill>
            <a:ln w="0">
              <a:noFill/>
            </a:ln>
          </p:spPr>
          <p:style>
            <a:lnRef idx="0"/>
            <a:fillRef idx="0"/>
            <a:effectRef idx="0"/>
            <a:fontRef idx="minor"/>
          </p:style>
        </p:sp>
      </p:grpSp>
      <p:sp>
        <p:nvSpPr>
          <p:cNvPr id="117" name="Freeform 10"/>
          <p:cNvSpPr/>
          <p:nvPr/>
        </p:nvSpPr>
        <p:spPr>
          <a:xfrm rot="16984200">
            <a:off x="10509840" y="504144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7"/>
            <a:srcRect/>
            <a:stretch/>
          </a:blipFill>
          <a:ln w="0">
            <a:noFill/>
          </a:ln>
        </p:spPr>
        <p:style>
          <a:lnRef idx="0"/>
          <a:fillRef idx="0"/>
          <a:effectRef idx="0"/>
          <a:fontRef idx="minor"/>
        </p:style>
      </p:sp>
      <p:grpSp>
        <p:nvGrpSpPr>
          <p:cNvPr id="118" name="Group 11"/>
          <p:cNvGrpSpPr/>
          <p:nvPr/>
        </p:nvGrpSpPr>
        <p:grpSpPr>
          <a:xfrm>
            <a:off x="15966720" y="9258840"/>
            <a:ext cx="13457520" cy="3263760"/>
            <a:chOff x="15966720" y="9258840"/>
            <a:chExt cx="13457520" cy="3263760"/>
          </a:xfrm>
        </p:grpSpPr>
        <p:sp>
          <p:nvSpPr>
            <p:cNvPr id="119" name="Freeform 12"/>
            <p:cNvSpPr/>
            <p:nvPr/>
          </p:nvSpPr>
          <p:spPr>
            <a:xfrm rot="10800000">
              <a:off x="26312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8"/>
              <a:srcRect/>
              <a:stretch/>
            </a:blipFill>
            <a:ln w="0">
              <a:noFill/>
            </a:ln>
          </p:spPr>
          <p:style>
            <a:lnRef idx="0"/>
            <a:fillRef idx="0"/>
            <a:effectRef idx="0"/>
            <a:fontRef idx="minor"/>
          </p:style>
        </p:sp>
        <p:sp>
          <p:nvSpPr>
            <p:cNvPr id="120" name="Freeform 13"/>
            <p:cNvSpPr/>
            <p:nvPr/>
          </p:nvSpPr>
          <p:spPr>
            <a:xfrm rot="10800000">
              <a:off x="2286252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9"/>
              <a:srcRect/>
              <a:stretch/>
            </a:blipFill>
            <a:ln w="0">
              <a:noFill/>
            </a:ln>
          </p:spPr>
          <p:style>
            <a:lnRef idx="0"/>
            <a:fillRef idx="0"/>
            <a:effectRef idx="0"/>
            <a:fontRef idx="minor"/>
          </p:style>
        </p:sp>
        <p:sp>
          <p:nvSpPr>
            <p:cNvPr id="121" name="Freeform 14"/>
            <p:cNvSpPr/>
            <p:nvPr/>
          </p:nvSpPr>
          <p:spPr>
            <a:xfrm rot="10800000">
              <a:off x="1941696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10"/>
              <a:srcRect/>
              <a:stretch/>
            </a:blipFill>
            <a:ln w="0">
              <a:noFill/>
            </a:ln>
          </p:spPr>
          <p:style>
            <a:lnRef idx="0"/>
            <a:fillRef idx="0"/>
            <a:effectRef idx="0"/>
            <a:fontRef idx="minor"/>
          </p:style>
        </p:sp>
        <p:sp>
          <p:nvSpPr>
            <p:cNvPr id="122" name="Freeform 15"/>
            <p:cNvSpPr/>
            <p:nvPr/>
          </p:nvSpPr>
          <p:spPr>
            <a:xfrm rot="10800000">
              <a:off x="15966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11"/>
              <a:srcRect/>
              <a:stretch/>
            </a:blipFill>
            <a:ln w="0">
              <a:noFill/>
            </a:ln>
          </p:spPr>
          <p:style>
            <a:lnRef idx="0"/>
            <a:fillRef idx="0"/>
            <a:effectRef idx="0"/>
            <a:fontRef idx="minor"/>
          </p:style>
        </p:sp>
      </p:grpSp>
      <p:sp>
        <p:nvSpPr>
          <p:cNvPr id="123" name="TextBox 16"/>
          <p:cNvSpPr/>
          <p:nvPr/>
        </p:nvSpPr>
        <p:spPr>
          <a:xfrm>
            <a:off x="3524040" y="2017080"/>
            <a:ext cx="6977520" cy="967320"/>
          </a:xfrm>
          <a:prstGeom prst="rect">
            <a:avLst/>
          </a:prstGeom>
          <a:noFill/>
          <a:ln w="0">
            <a:noFill/>
          </a:ln>
        </p:spPr>
        <p:style>
          <a:lnRef idx="0"/>
          <a:fillRef idx="0"/>
          <a:effectRef idx="0"/>
          <a:fontRef idx="minor"/>
        </p:style>
        <p:txBody>
          <a:bodyPr lIns="0" rIns="0" tIns="0" bIns="0" anchor="t">
            <a:spAutoFit/>
          </a:bodyPr>
          <a:p>
            <a:pPr algn="ctr">
              <a:lnSpc>
                <a:spcPts val="7614"/>
              </a:lnSpc>
              <a:buNone/>
              <a:tabLst>
                <a:tab algn="l" pos="0"/>
              </a:tabLst>
            </a:pPr>
            <a:r>
              <a:rPr b="0" lang="en-US" sz="6340" spc="-1" strike="noStrike">
                <a:solidFill>
                  <a:srgbClr val="ffffff"/>
                </a:solidFill>
                <a:latin typeface="Now Bold"/>
              </a:rPr>
              <a:t>INTRODUCTION</a:t>
            </a:r>
            <a:endParaRPr b="0" lang="en-US" sz="6340" spc="-1" strike="noStrike">
              <a:latin typeface="Arial"/>
            </a:endParaRPr>
          </a:p>
        </p:txBody>
      </p:sp>
      <p:sp>
        <p:nvSpPr>
          <p:cNvPr id="124" name="TextBox 17"/>
          <p:cNvSpPr/>
          <p:nvPr/>
        </p:nvSpPr>
        <p:spPr>
          <a:xfrm>
            <a:off x="2982960" y="3335040"/>
            <a:ext cx="8669880" cy="4265640"/>
          </a:xfrm>
          <a:prstGeom prst="rect">
            <a:avLst/>
          </a:prstGeom>
          <a:noFill/>
          <a:ln w="0">
            <a:noFill/>
          </a:ln>
        </p:spPr>
        <p:style>
          <a:lnRef idx="0"/>
          <a:fillRef idx="0"/>
          <a:effectRef idx="0"/>
          <a:fontRef idx="minor"/>
        </p:style>
        <p:txBody>
          <a:bodyPr lIns="0" rIns="0" tIns="0" bIns="0" anchor="t">
            <a:spAutoFit/>
          </a:bodyPr>
          <a:p>
            <a:pPr algn="ctr">
              <a:lnSpc>
                <a:spcPts val="3359"/>
              </a:lnSpc>
              <a:buNone/>
            </a:pPr>
            <a:r>
              <a:rPr b="0" lang="en-US" sz="2430" spc="-1" strike="noStrike">
                <a:solidFill>
                  <a:srgbClr val="ffffff"/>
                </a:solidFill>
                <a:latin typeface="DM Sans"/>
              </a:rPr>
              <a:t>In today's tech-driven classrooms, wasting time on roll call is outdated. Biometric student attendance app streamlines attendance with secure fingerprint technology, freeing up valuable teaching minutes for educators. Let's explore key features that make this app user-friendly and adaptable for all schools, ultimately revolutionizing attendance tracking.</a:t>
            </a:r>
            <a:endParaRPr b="0" lang="en-US" sz="2430" spc="-1" strike="noStrike">
              <a:latin typeface="Arial"/>
            </a:endParaRPr>
          </a:p>
          <a:p>
            <a:pPr algn="ctr">
              <a:lnSpc>
                <a:spcPts val="3359"/>
              </a:lnSpc>
              <a:buNone/>
            </a:pPr>
            <a:endParaRPr b="0" lang="en-US" sz="1800" spc="-1" strike="noStrike">
              <a:latin typeface="Arial"/>
            </a:endParaRPr>
          </a:p>
          <a:p>
            <a:pPr algn="ctr">
              <a:lnSpc>
                <a:spcPts val="3359"/>
              </a:lnSpc>
              <a:buNone/>
            </a:pPr>
            <a:endParaRPr b="0" lang="en-US" sz="1800" spc="-1" strike="noStrike">
              <a:latin typeface="Arial"/>
            </a:endParaRPr>
          </a:p>
          <a:p>
            <a:pPr algn="ctr">
              <a:lnSpc>
                <a:spcPts val="3359"/>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25" name="Freeform 2"/>
          <p:cNvSpPr/>
          <p:nvPr/>
        </p:nvSpPr>
        <p:spPr>
          <a:xfrm>
            <a:off x="0" y="0"/>
            <a:ext cx="18287640" cy="3859560"/>
          </a:xfrm>
          <a:custGeom>
            <a:avLst/>
            <a:gdLst/>
            <a:ahLst/>
            <a:rect l="l" t="t" r="r" b="b"/>
            <a:pathLst>
              <a:path w="18288000" h="3860032">
                <a:moveTo>
                  <a:pt x="0" y="0"/>
                </a:moveTo>
                <a:lnTo>
                  <a:pt x="18288000" y="0"/>
                </a:lnTo>
                <a:lnTo>
                  <a:pt x="18288000" y="3860032"/>
                </a:lnTo>
                <a:lnTo>
                  <a:pt x="0" y="3860032"/>
                </a:lnTo>
                <a:lnTo>
                  <a:pt x="0" y="0"/>
                </a:lnTo>
                <a:close/>
              </a:path>
            </a:pathLst>
          </a:custGeom>
          <a:blipFill rotWithShape="0">
            <a:blip r:embed="rId1"/>
            <a:srcRect/>
            <a:stretch/>
          </a:blipFill>
          <a:ln w="0">
            <a:noFill/>
          </a:ln>
        </p:spPr>
        <p:style>
          <a:lnRef idx="0"/>
          <a:fillRef idx="0"/>
          <a:effectRef idx="0"/>
          <a:fontRef idx="minor"/>
        </p:style>
      </p:sp>
      <p:grpSp>
        <p:nvGrpSpPr>
          <p:cNvPr id="126" name="Group 3"/>
          <p:cNvGrpSpPr/>
          <p:nvPr/>
        </p:nvGrpSpPr>
        <p:grpSpPr>
          <a:xfrm>
            <a:off x="4458240" y="-144720"/>
            <a:ext cx="9658080" cy="10431360"/>
            <a:chOff x="4458240" y="-144720"/>
            <a:chExt cx="9658080" cy="10431360"/>
          </a:xfrm>
        </p:grpSpPr>
        <p:sp>
          <p:nvSpPr>
            <p:cNvPr id="127" name="Freeform 4"/>
            <p:cNvSpPr/>
            <p:nvPr/>
          </p:nvSpPr>
          <p:spPr>
            <a:xfrm>
              <a:off x="4458240" y="0"/>
              <a:ext cx="9658080" cy="10286640"/>
            </a:xfrm>
            <a:custGeom>
              <a:avLst/>
              <a:gdLst/>
              <a:ahLst/>
              <a:rect l="l" t="t" r="r" b="b"/>
              <a:pathLst>
                <a:path w="2543763" h="2709333">
                  <a:moveTo>
                    <a:pt x="0" y="0"/>
                  </a:moveTo>
                  <a:lnTo>
                    <a:pt x="2543763" y="0"/>
                  </a:lnTo>
                  <a:lnTo>
                    <a:pt x="2543763" y="2709333"/>
                  </a:lnTo>
                  <a:lnTo>
                    <a:pt x="0" y="2709333"/>
                  </a:lnTo>
                  <a:close/>
                </a:path>
              </a:pathLst>
            </a:custGeom>
            <a:solidFill>
              <a:srgbClr val="051d40">
                <a:alpha val="75000"/>
              </a:srgbClr>
            </a:solidFill>
            <a:ln w="0">
              <a:noFill/>
            </a:ln>
          </p:spPr>
          <p:style>
            <a:lnRef idx="0"/>
            <a:fillRef idx="0"/>
            <a:effectRef idx="0"/>
            <a:fontRef idx="minor"/>
          </p:style>
        </p:sp>
        <p:sp>
          <p:nvSpPr>
            <p:cNvPr id="128" name="TextBox 5"/>
            <p:cNvSpPr/>
            <p:nvPr/>
          </p:nvSpPr>
          <p:spPr>
            <a:xfrm>
              <a:off x="4458240" y="-144720"/>
              <a:ext cx="9658080" cy="10431360"/>
            </a:xfrm>
            <a:prstGeom prst="rect">
              <a:avLst/>
            </a:prstGeom>
            <a:noFill/>
            <a:ln w="0">
              <a:noFill/>
            </a:ln>
          </p:spPr>
          <p:style>
            <a:lnRef idx="0"/>
            <a:fillRef idx="0"/>
            <a:effectRef idx="0"/>
            <a:fontRef idx="minor"/>
          </p:style>
        </p:sp>
      </p:grpSp>
      <p:sp>
        <p:nvSpPr>
          <p:cNvPr id="129" name="TextBox 6"/>
          <p:cNvSpPr/>
          <p:nvPr/>
        </p:nvSpPr>
        <p:spPr>
          <a:xfrm>
            <a:off x="5021280" y="2372760"/>
            <a:ext cx="8245440" cy="722520"/>
          </a:xfrm>
          <a:prstGeom prst="rect">
            <a:avLst/>
          </a:prstGeom>
          <a:noFill/>
          <a:ln w="0">
            <a:noFill/>
          </a:ln>
        </p:spPr>
        <p:style>
          <a:lnRef idx="0"/>
          <a:fillRef idx="0"/>
          <a:effectRef idx="0"/>
          <a:fontRef idx="minor"/>
        </p:style>
        <p:txBody>
          <a:bodyPr lIns="0" rIns="0" tIns="0" bIns="0" anchor="t">
            <a:spAutoFit/>
          </a:bodyPr>
          <a:p>
            <a:pPr algn="ctr">
              <a:lnSpc>
                <a:spcPts val="5686"/>
              </a:lnSpc>
              <a:buNone/>
              <a:tabLst>
                <a:tab algn="l" pos="0"/>
              </a:tabLst>
            </a:pPr>
            <a:r>
              <a:rPr b="0" lang="en-US" sz="4740" spc="-1" strike="noStrike">
                <a:solidFill>
                  <a:srgbClr val="ffffff"/>
                </a:solidFill>
                <a:latin typeface="Now Bold"/>
              </a:rPr>
              <a:t>OBJECTIVES AND GOAL</a:t>
            </a:r>
            <a:endParaRPr b="0" lang="en-US" sz="4740" spc="-1" strike="noStrike">
              <a:latin typeface="Arial"/>
            </a:endParaRPr>
          </a:p>
        </p:txBody>
      </p:sp>
      <p:sp>
        <p:nvSpPr>
          <p:cNvPr id="130" name="TextBox 7"/>
          <p:cNvSpPr/>
          <p:nvPr/>
        </p:nvSpPr>
        <p:spPr>
          <a:xfrm>
            <a:off x="7015680" y="4216680"/>
            <a:ext cx="425592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rPr>
              <a:t>Objective</a:t>
            </a:r>
            <a:endParaRPr b="0" lang="en-US" sz="3759" spc="-1" strike="noStrike">
              <a:latin typeface="Arial"/>
            </a:endParaRPr>
          </a:p>
        </p:txBody>
      </p:sp>
      <p:sp>
        <p:nvSpPr>
          <p:cNvPr id="131" name="AutoShape 8"/>
          <p:cNvSpPr/>
          <p:nvPr/>
        </p:nvSpPr>
        <p:spPr>
          <a:xfrm>
            <a:off x="5029200" y="6858000"/>
            <a:ext cx="8735400" cy="360"/>
          </a:xfrm>
          <a:prstGeom prst="line">
            <a:avLst/>
          </a:prstGeom>
          <a:ln w="47625">
            <a:solidFill>
              <a:srgbClr val="145da0"/>
            </a:solidFill>
            <a:round/>
          </a:ln>
        </p:spPr>
        <p:style>
          <a:lnRef idx="0"/>
          <a:fillRef idx="0"/>
          <a:effectRef idx="0"/>
          <a:fontRef idx="minor"/>
        </p:style>
      </p:sp>
      <p:sp>
        <p:nvSpPr>
          <p:cNvPr id="132" name="TextBox 9"/>
          <p:cNvSpPr/>
          <p:nvPr/>
        </p:nvSpPr>
        <p:spPr>
          <a:xfrm>
            <a:off x="5692680" y="4906080"/>
            <a:ext cx="6902280" cy="194004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rPr>
              <a:t>The objective of this project is to develop a secure and user-friendly mobile application that leverages fingerprint recognition technology for student attendance tracking in educational institutions.</a:t>
            </a:r>
            <a:endParaRPr b="0" lang="en-US" sz="2210" spc="-1" strike="noStrike">
              <a:latin typeface="Arial"/>
            </a:endParaRPr>
          </a:p>
        </p:txBody>
      </p:sp>
      <p:sp>
        <p:nvSpPr>
          <p:cNvPr id="133" name="TextBox 10"/>
          <p:cNvSpPr/>
          <p:nvPr/>
        </p:nvSpPr>
        <p:spPr>
          <a:xfrm>
            <a:off x="5718240" y="6761520"/>
            <a:ext cx="713808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rPr>
              <a:t>Goal</a:t>
            </a:r>
            <a:endParaRPr b="0" lang="en-US" sz="3759" spc="-1" strike="noStrike">
              <a:latin typeface="Arial"/>
            </a:endParaRPr>
          </a:p>
        </p:txBody>
      </p:sp>
      <p:sp>
        <p:nvSpPr>
          <p:cNvPr id="134" name="AutoShape 11"/>
          <p:cNvSpPr/>
          <p:nvPr/>
        </p:nvSpPr>
        <p:spPr>
          <a:xfrm>
            <a:off x="5020920" y="9130320"/>
            <a:ext cx="8735400" cy="360"/>
          </a:xfrm>
          <a:prstGeom prst="line">
            <a:avLst/>
          </a:prstGeom>
          <a:ln w="47625">
            <a:solidFill>
              <a:srgbClr val="145da0"/>
            </a:solidFill>
            <a:round/>
          </a:ln>
        </p:spPr>
        <p:style>
          <a:lnRef idx="0"/>
          <a:fillRef idx="0"/>
          <a:effectRef idx="0"/>
          <a:fontRef idx="minor"/>
        </p:style>
      </p:sp>
      <p:sp>
        <p:nvSpPr>
          <p:cNvPr id="135" name="TextBox 12"/>
          <p:cNvSpPr/>
          <p:nvPr/>
        </p:nvSpPr>
        <p:spPr>
          <a:xfrm>
            <a:off x="5692680" y="7641000"/>
            <a:ext cx="6902280" cy="155196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rPr>
              <a:t>The goal of this project is to revolutionize attendance tracking in schools and contribute to a more efficient and effective learning environment.</a:t>
            </a:r>
            <a:endParaRPr b="0" lang="en-US" sz="221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136" name="Group 2"/>
          <p:cNvGrpSpPr/>
          <p:nvPr/>
        </p:nvGrpSpPr>
        <p:grpSpPr>
          <a:xfrm>
            <a:off x="10982520" y="4586400"/>
            <a:ext cx="4432680" cy="1426680"/>
            <a:chOff x="10982520" y="4586400"/>
            <a:chExt cx="4432680" cy="1426680"/>
          </a:xfrm>
        </p:grpSpPr>
        <p:sp>
          <p:nvSpPr>
            <p:cNvPr id="137" name="Freeform 3"/>
            <p:cNvSpPr/>
            <p:nvPr/>
          </p:nvSpPr>
          <p:spPr>
            <a:xfrm>
              <a:off x="10982520" y="4586400"/>
              <a:ext cx="4432680" cy="1426680"/>
            </a:xfrm>
            <a:custGeom>
              <a:avLst/>
              <a:gdLst/>
              <a:ah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a:ln w="0">
              <a:noFill/>
            </a:ln>
          </p:spPr>
          <p:style>
            <a:lnRef idx="0"/>
            <a:fillRef idx="0"/>
            <a:effectRef idx="0"/>
            <a:fontRef idx="minor"/>
          </p:style>
        </p:sp>
      </p:grpSp>
      <p:grpSp>
        <p:nvGrpSpPr>
          <p:cNvPr id="138" name="Group 4"/>
          <p:cNvGrpSpPr/>
          <p:nvPr/>
        </p:nvGrpSpPr>
        <p:grpSpPr>
          <a:xfrm>
            <a:off x="11815920" y="1873080"/>
            <a:ext cx="2768760" cy="2611080"/>
            <a:chOff x="11815920" y="1873080"/>
            <a:chExt cx="2768760" cy="2611080"/>
          </a:xfrm>
        </p:grpSpPr>
        <p:sp>
          <p:nvSpPr>
            <p:cNvPr id="139" name="Freeform 5"/>
            <p:cNvSpPr/>
            <p:nvPr/>
          </p:nvSpPr>
          <p:spPr>
            <a:xfrm>
              <a:off x="11815920" y="1873080"/>
              <a:ext cx="2768760" cy="2611080"/>
            </a:xfrm>
            <a:custGeom>
              <a:avLst/>
              <a:gdLst/>
              <a:ahLst/>
              <a:rect l="l" t="t" r="r" b="b"/>
              <a:pathLst>
                <a:path w="2679827" h="2527173">
                  <a:moveTo>
                    <a:pt x="1343152" y="0"/>
                  </a:moveTo>
                  <a:lnTo>
                    <a:pt x="0" y="2527173"/>
                  </a:lnTo>
                  <a:lnTo>
                    <a:pt x="2679827" y="2527173"/>
                  </a:lnTo>
                  <a:lnTo>
                    <a:pt x="1343152" y="0"/>
                  </a:lnTo>
                  <a:close/>
                </a:path>
              </a:pathLst>
            </a:custGeom>
            <a:solidFill>
              <a:srgbClr val="cff4ff"/>
            </a:solidFill>
            <a:ln w="0">
              <a:noFill/>
            </a:ln>
          </p:spPr>
          <p:style>
            <a:lnRef idx="0"/>
            <a:fillRef idx="0"/>
            <a:effectRef idx="0"/>
            <a:fontRef idx="minor"/>
          </p:style>
        </p:sp>
      </p:grpSp>
      <p:grpSp>
        <p:nvGrpSpPr>
          <p:cNvPr id="140" name="Group 6"/>
          <p:cNvGrpSpPr/>
          <p:nvPr/>
        </p:nvGrpSpPr>
        <p:grpSpPr>
          <a:xfrm>
            <a:off x="9182520" y="7565760"/>
            <a:ext cx="8123040" cy="1571040"/>
            <a:chOff x="9182520" y="7565760"/>
            <a:chExt cx="8123040" cy="1571040"/>
          </a:xfrm>
        </p:grpSpPr>
        <p:sp>
          <p:nvSpPr>
            <p:cNvPr id="141" name="Freeform 7"/>
            <p:cNvSpPr/>
            <p:nvPr/>
          </p:nvSpPr>
          <p:spPr>
            <a:xfrm>
              <a:off x="9182520" y="7565760"/>
              <a:ext cx="8123040" cy="1571040"/>
            </a:xfrm>
            <a:custGeom>
              <a:avLst/>
              <a:gdLst/>
              <a:ah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a:ln w="0">
              <a:noFill/>
            </a:ln>
          </p:spPr>
          <p:style>
            <a:lnRef idx="0"/>
            <a:fillRef idx="0"/>
            <a:effectRef idx="0"/>
            <a:fontRef idx="minor"/>
          </p:style>
        </p:sp>
      </p:grpSp>
      <p:grpSp>
        <p:nvGrpSpPr>
          <p:cNvPr id="142" name="Group 8"/>
          <p:cNvGrpSpPr/>
          <p:nvPr/>
        </p:nvGrpSpPr>
        <p:grpSpPr>
          <a:xfrm>
            <a:off x="10116720" y="6131880"/>
            <a:ext cx="6167520" cy="1423800"/>
            <a:chOff x="10116720" y="6131880"/>
            <a:chExt cx="6167520" cy="1423800"/>
          </a:xfrm>
        </p:grpSpPr>
        <p:sp>
          <p:nvSpPr>
            <p:cNvPr id="143" name="Freeform 9"/>
            <p:cNvSpPr/>
            <p:nvPr/>
          </p:nvSpPr>
          <p:spPr>
            <a:xfrm>
              <a:off x="10116720" y="6131880"/>
              <a:ext cx="6167520" cy="1423800"/>
            </a:xfrm>
            <a:custGeom>
              <a:avLst/>
              <a:gdLst/>
              <a:ahLst/>
              <a:rect l="l" t="t" r="r" b="b"/>
              <a:pathLst>
                <a:path w="5968746" h="1378077">
                  <a:moveTo>
                    <a:pt x="5194173" y="0"/>
                  </a:moveTo>
                  <a:lnTo>
                    <a:pt x="774700" y="0"/>
                  </a:lnTo>
                  <a:lnTo>
                    <a:pt x="0" y="1378077"/>
                  </a:lnTo>
                  <a:lnTo>
                    <a:pt x="5968746" y="1378077"/>
                  </a:lnTo>
                  <a:lnTo>
                    <a:pt x="5194173" y="0"/>
                  </a:lnTo>
                  <a:close/>
                </a:path>
              </a:pathLst>
            </a:custGeom>
            <a:solidFill>
              <a:srgbClr val="56aeff"/>
            </a:solidFill>
            <a:ln w="0">
              <a:noFill/>
            </a:ln>
          </p:spPr>
          <p:style>
            <a:lnRef idx="0"/>
            <a:fillRef idx="0"/>
            <a:effectRef idx="0"/>
            <a:fontRef idx="minor"/>
          </p:style>
        </p:sp>
      </p:grpSp>
      <p:sp>
        <p:nvSpPr>
          <p:cNvPr id="144" name="Freeform 10"/>
          <p:cNvSpPr/>
          <p:nvPr/>
        </p:nvSpPr>
        <p:spPr>
          <a:xfrm>
            <a:off x="12557160" y="4699440"/>
            <a:ext cx="1136880" cy="1136880"/>
          </a:xfrm>
          <a:custGeom>
            <a:avLst/>
            <a:gdLst/>
            <a:ahLst/>
            <a:rect l="l" t="t" r="r" b="b"/>
            <a:pathLst>
              <a:path w="1137117" h="1137117">
                <a:moveTo>
                  <a:pt x="0" y="0"/>
                </a:moveTo>
                <a:lnTo>
                  <a:pt x="1137117" y="0"/>
                </a:lnTo>
                <a:lnTo>
                  <a:pt x="1137117" y="1137117"/>
                </a:lnTo>
                <a:lnTo>
                  <a:pt x="0" y="1137117"/>
                </a:lnTo>
                <a:lnTo>
                  <a:pt x="0" y="0"/>
                </a:lnTo>
                <a:close/>
              </a:path>
            </a:pathLst>
          </a:custGeom>
          <a:blipFill rotWithShape="0">
            <a:blip r:embed="rId1"/>
            <a:srcRect/>
            <a:stretch/>
          </a:blipFill>
          <a:ln w="0">
            <a:noFill/>
          </a:ln>
        </p:spPr>
        <p:style>
          <a:lnRef idx="0"/>
          <a:fillRef idx="0"/>
          <a:effectRef idx="0"/>
          <a:fontRef idx="minor"/>
        </p:style>
      </p:sp>
      <p:sp>
        <p:nvSpPr>
          <p:cNvPr id="145" name="Freeform 11"/>
          <p:cNvSpPr/>
          <p:nvPr/>
        </p:nvSpPr>
        <p:spPr>
          <a:xfrm>
            <a:off x="12557160" y="6363720"/>
            <a:ext cx="1280160" cy="973080"/>
          </a:xfrm>
          <a:custGeom>
            <a:avLst/>
            <a:gdLst/>
            <a:ahLst/>
            <a:rect l="l" t="t" r="r" b="b"/>
            <a:pathLst>
              <a:path w="1280605" h="973260">
                <a:moveTo>
                  <a:pt x="0" y="0"/>
                </a:moveTo>
                <a:lnTo>
                  <a:pt x="1280605" y="0"/>
                </a:lnTo>
                <a:lnTo>
                  <a:pt x="1280605" y="973260"/>
                </a:lnTo>
                <a:lnTo>
                  <a:pt x="0" y="973260"/>
                </a:lnTo>
                <a:lnTo>
                  <a:pt x="0" y="0"/>
                </a:lnTo>
                <a:close/>
              </a:path>
            </a:pathLst>
          </a:custGeom>
          <a:blipFill rotWithShape="0">
            <a:blip r:embed="rId2"/>
            <a:srcRect/>
            <a:stretch/>
          </a:blipFill>
          <a:ln w="0">
            <a:noFill/>
          </a:ln>
        </p:spPr>
        <p:style>
          <a:lnRef idx="0"/>
          <a:fillRef idx="0"/>
          <a:effectRef idx="0"/>
          <a:fontRef idx="minor"/>
        </p:style>
      </p:sp>
      <p:sp>
        <p:nvSpPr>
          <p:cNvPr id="146" name="Freeform 12"/>
          <p:cNvSpPr/>
          <p:nvPr/>
        </p:nvSpPr>
        <p:spPr>
          <a:xfrm>
            <a:off x="12434760" y="7852320"/>
            <a:ext cx="1524960" cy="1240200"/>
          </a:xfrm>
          <a:custGeom>
            <a:avLst/>
            <a:gdLst/>
            <a:ahLst/>
            <a:rect l="l" t="t" r="r" b="b"/>
            <a:pathLst>
              <a:path w="1525382" h="1240575">
                <a:moveTo>
                  <a:pt x="0" y="0"/>
                </a:moveTo>
                <a:lnTo>
                  <a:pt x="1525383" y="0"/>
                </a:lnTo>
                <a:lnTo>
                  <a:pt x="1525383" y="1240575"/>
                </a:lnTo>
                <a:lnTo>
                  <a:pt x="0" y="1240575"/>
                </a:lnTo>
                <a:lnTo>
                  <a:pt x="0" y="0"/>
                </a:lnTo>
                <a:close/>
              </a:path>
            </a:pathLst>
          </a:custGeom>
          <a:blipFill rotWithShape="0">
            <a:blip r:embed="rId3"/>
            <a:srcRect/>
            <a:stretch/>
          </a:blipFill>
          <a:ln w="0">
            <a:noFill/>
          </a:ln>
        </p:spPr>
        <p:style>
          <a:lnRef idx="0"/>
          <a:fillRef idx="0"/>
          <a:effectRef idx="0"/>
          <a:fontRef idx="minor"/>
        </p:style>
      </p:sp>
      <p:sp>
        <p:nvSpPr>
          <p:cNvPr id="147" name="Freeform 13"/>
          <p:cNvSpPr/>
          <p:nvPr/>
        </p:nvSpPr>
        <p:spPr>
          <a:xfrm>
            <a:off x="12650760" y="2884680"/>
            <a:ext cx="1186920" cy="1186920"/>
          </a:xfrm>
          <a:custGeom>
            <a:avLst/>
            <a:gdLst/>
            <a:ahLst/>
            <a:rect l="l" t="t" r="r" b="b"/>
            <a:pathLst>
              <a:path w="1187335" h="1187335">
                <a:moveTo>
                  <a:pt x="0" y="0"/>
                </a:moveTo>
                <a:lnTo>
                  <a:pt x="1187335" y="0"/>
                </a:lnTo>
                <a:lnTo>
                  <a:pt x="1187335" y="1187336"/>
                </a:lnTo>
                <a:lnTo>
                  <a:pt x="0" y="1187336"/>
                </a:lnTo>
                <a:lnTo>
                  <a:pt x="0" y="0"/>
                </a:lnTo>
                <a:close/>
              </a:path>
            </a:pathLst>
          </a:custGeom>
          <a:blipFill rotWithShape="0">
            <a:blip r:embed="rId4"/>
            <a:srcRect/>
            <a:stretch/>
          </a:blipFill>
          <a:ln w="0">
            <a:noFill/>
          </a:ln>
        </p:spPr>
        <p:style>
          <a:lnRef idx="0"/>
          <a:fillRef idx="0"/>
          <a:effectRef idx="0"/>
          <a:fontRef idx="minor"/>
        </p:style>
      </p:sp>
      <p:sp>
        <p:nvSpPr>
          <p:cNvPr id="148" name="TextBox 14"/>
          <p:cNvSpPr/>
          <p:nvPr/>
        </p:nvSpPr>
        <p:spPr>
          <a:xfrm>
            <a:off x="2596680" y="550080"/>
            <a:ext cx="9218880" cy="858960"/>
          </a:xfrm>
          <a:prstGeom prst="rect">
            <a:avLst/>
          </a:prstGeom>
          <a:noFill/>
          <a:ln w="0">
            <a:noFill/>
          </a:ln>
        </p:spPr>
        <p:style>
          <a:lnRef idx="0"/>
          <a:fillRef idx="0"/>
          <a:effectRef idx="0"/>
          <a:fontRef idx="minor"/>
        </p:style>
        <p:txBody>
          <a:bodyPr lIns="0" rIns="0" tIns="0" bIns="0" anchor="t">
            <a:spAutoFit/>
          </a:bodyPr>
          <a:p>
            <a:pPr>
              <a:lnSpc>
                <a:spcPts val="6761"/>
              </a:lnSpc>
              <a:buNone/>
              <a:tabLst>
                <a:tab algn="l" pos="0"/>
              </a:tabLst>
            </a:pPr>
            <a:r>
              <a:rPr b="0" lang="en-US" sz="5640" spc="-1" strike="noStrike">
                <a:solidFill>
                  <a:srgbClr val="ffffff"/>
                </a:solidFill>
                <a:latin typeface="Now Bold"/>
              </a:rPr>
              <a:t>BUSINESS NEED</a:t>
            </a:r>
            <a:endParaRPr b="0" lang="en-US" sz="5640" spc="-1" strike="noStrike">
              <a:latin typeface="Arial"/>
            </a:endParaRPr>
          </a:p>
        </p:txBody>
      </p:sp>
      <p:sp>
        <p:nvSpPr>
          <p:cNvPr id="149" name="TextBox 15"/>
          <p:cNvSpPr/>
          <p:nvPr/>
        </p:nvSpPr>
        <p:spPr>
          <a:xfrm>
            <a:off x="2384640" y="143856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rPr>
              <a:t>01</a:t>
            </a:r>
            <a:endParaRPr b="0" lang="en-US" sz="5260" spc="-1" strike="noStrike">
              <a:latin typeface="Arial"/>
            </a:endParaRPr>
          </a:p>
        </p:txBody>
      </p:sp>
      <p:sp>
        <p:nvSpPr>
          <p:cNvPr id="150" name="TextBox 16"/>
          <p:cNvSpPr/>
          <p:nvPr/>
        </p:nvSpPr>
        <p:spPr>
          <a:xfrm>
            <a:off x="2384640" y="279900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rPr>
              <a:t>02</a:t>
            </a:r>
            <a:endParaRPr b="0" lang="en-US" sz="5260" spc="-1" strike="noStrike">
              <a:latin typeface="Arial"/>
            </a:endParaRPr>
          </a:p>
        </p:txBody>
      </p:sp>
      <p:sp>
        <p:nvSpPr>
          <p:cNvPr id="151" name="TextBox 17"/>
          <p:cNvSpPr/>
          <p:nvPr/>
        </p:nvSpPr>
        <p:spPr>
          <a:xfrm>
            <a:off x="2384640" y="494496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rPr>
              <a:t>03</a:t>
            </a:r>
            <a:endParaRPr b="0" lang="en-US" sz="5260" spc="-1" strike="noStrike">
              <a:latin typeface="Arial"/>
            </a:endParaRPr>
          </a:p>
        </p:txBody>
      </p:sp>
      <p:sp>
        <p:nvSpPr>
          <p:cNvPr id="152" name="TextBox 18"/>
          <p:cNvSpPr/>
          <p:nvPr/>
        </p:nvSpPr>
        <p:spPr>
          <a:xfrm>
            <a:off x="2546640" y="712836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rPr>
              <a:t>04</a:t>
            </a:r>
            <a:endParaRPr b="0" lang="en-US" sz="5260" spc="-1" strike="noStrike">
              <a:latin typeface="Arial"/>
            </a:endParaRPr>
          </a:p>
        </p:txBody>
      </p:sp>
      <p:sp>
        <p:nvSpPr>
          <p:cNvPr id="153" name="Freeform 19"/>
          <p:cNvSpPr/>
          <p:nvPr/>
        </p:nvSpPr>
        <p:spPr>
          <a:xfrm>
            <a:off x="15128280" y="-2586960"/>
            <a:ext cx="5956200" cy="5956200"/>
          </a:xfrm>
          <a:custGeom>
            <a:avLst/>
            <a:gdLst/>
            <a:ahLst/>
            <a:rect l="l" t="t" r="r" b="b"/>
            <a:pathLst>
              <a:path w="5956513" h="5956513">
                <a:moveTo>
                  <a:pt x="0" y="0"/>
                </a:moveTo>
                <a:lnTo>
                  <a:pt x="5956513" y="0"/>
                </a:lnTo>
                <a:lnTo>
                  <a:pt x="5956513" y="5956513"/>
                </a:lnTo>
                <a:lnTo>
                  <a:pt x="0" y="5956513"/>
                </a:lnTo>
                <a:lnTo>
                  <a:pt x="0" y="0"/>
                </a:lnTo>
                <a:close/>
              </a:path>
            </a:pathLst>
          </a:custGeom>
          <a:blipFill rotWithShape="0">
            <a:blip r:embed="rId5"/>
            <a:srcRect/>
            <a:stretch/>
          </a:blipFill>
          <a:ln w="0">
            <a:noFill/>
          </a:ln>
        </p:spPr>
        <p:style>
          <a:lnRef idx="0"/>
          <a:fillRef idx="0"/>
          <a:effectRef idx="0"/>
          <a:fontRef idx="minor"/>
        </p:style>
      </p:sp>
      <p:sp>
        <p:nvSpPr>
          <p:cNvPr id="154" name="Freeform 20"/>
          <p:cNvSpPr/>
          <p:nvPr/>
        </p:nvSpPr>
        <p:spPr>
          <a:xfrm>
            <a:off x="-3409920" y="5397120"/>
            <a:ext cx="5956200" cy="5956200"/>
          </a:xfrm>
          <a:custGeom>
            <a:avLst/>
            <a:gdLst/>
            <a:ahLst/>
            <a:rect l="l" t="t" r="r" b="b"/>
            <a:pathLst>
              <a:path w="5956513" h="5956513">
                <a:moveTo>
                  <a:pt x="0" y="0"/>
                </a:moveTo>
                <a:lnTo>
                  <a:pt x="5956512" y="0"/>
                </a:lnTo>
                <a:lnTo>
                  <a:pt x="5956512" y="5956513"/>
                </a:lnTo>
                <a:lnTo>
                  <a:pt x="0" y="5956513"/>
                </a:lnTo>
                <a:lnTo>
                  <a:pt x="0" y="0"/>
                </a:lnTo>
                <a:close/>
              </a:path>
            </a:pathLst>
          </a:custGeom>
          <a:blipFill rotWithShape="0">
            <a:blip r:embed="rId6"/>
            <a:srcRect/>
            <a:stretch/>
          </a:blipFill>
          <a:ln w="0">
            <a:noFill/>
          </a:ln>
        </p:spPr>
        <p:style>
          <a:lnRef idx="0"/>
          <a:fillRef idx="0"/>
          <a:effectRef idx="0"/>
          <a:fontRef idx="minor"/>
        </p:style>
      </p:sp>
      <p:sp>
        <p:nvSpPr>
          <p:cNvPr id="155" name="TextBox 21"/>
          <p:cNvSpPr/>
          <p:nvPr/>
        </p:nvSpPr>
        <p:spPr>
          <a:xfrm>
            <a:off x="3771360" y="1476360"/>
            <a:ext cx="6345000" cy="148032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rPr>
              <a:t>Operating environment: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mobile platform (IOS/Android)</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network connectivity</a:t>
            </a:r>
            <a:endParaRPr b="0" lang="en-US" sz="2810" spc="-1" strike="noStrike">
              <a:latin typeface="Arial"/>
            </a:endParaRPr>
          </a:p>
        </p:txBody>
      </p:sp>
      <p:sp>
        <p:nvSpPr>
          <p:cNvPr id="156" name="TextBox 22"/>
          <p:cNvSpPr/>
          <p:nvPr/>
        </p:nvSpPr>
        <p:spPr>
          <a:xfrm>
            <a:off x="3771360" y="3008520"/>
            <a:ext cx="6345000" cy="197388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rPr>
              <a:t>Product features:</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biometric authentication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attendance marking</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real-time synchronization</a:t>
            </a:r>
            <a:endParaRPr b="0" lang="en-US" sz="2810" spc="-1" strike="noStrike">
              <a:latin typeface="Arial"/>
            </a:endParaRPr>
          </a:p>
        </p:txBody>
      </p:sp>
      <p:sp>
        <p:nvSpPr>
          <p:cNvPr id="157" name="TextBox 23"/>
          <p:cNvSpPr/>
          <p:nvPr/>
        </p:nvSpPr>
        <p:spPr>
          <a:xfrm>
            <a:off x="3771360" y="5026680"/>
            <a:ext cx="6345000" cy="197388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rPr>
              <a:t>Design and Implementation constraint: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security consideration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compatibilty</a:t>
            </a:r>
            <a:endParaRPr b="0" lang="en-US" sz="2810" spc="-1" strike="noStrike">
              <a:latin typeface="Arial"/>
            </a:endParaRPr>
          </a:p>
        </p:txBody>
      </p:sp>
      <p:sp>
        <p:nvSpPr>
          <p:cNvPr id="158" name="TextBox 24"/>
          <p:cNvSpPr/>
          <p:nvPr/>
        </p:nvSpPr>
        <p:spPr>
          <a:xfrm>
            <a:off x="3771360" y="7166520"/>
            <a:ext cx="6345000" cy="246744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rPr>
              <a:t>User need and documentation: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register into the system</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each student mark their present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rPr>
              <a:t>track student attendance</a:t>
            </a:r>
            <a:endParaRPr b="0" lang="en-US" sz="2810" spc="-1" strike="noStrike">
              <a:latin typeface="Arial"/>
            </a:endParaRPr>
          </a:p>
        </p:txBody>
      </p:sp>
      <p:sp>
        <p:nvSpPr>
          <p:cNvPr id="159" name="Freeform 25"/>
          <p:cNvSpPr/>
          <p:nvPr/>
        </p:nvSpPr>
        <p:spPr>
          <a:xfrm>
            <a:off x="-3409920" y="9959040"/>
            <a:ext cx="5956200" cy="5956200"/>
          </a:xfrm>
          <a:custGeom>
            <a:avLst/>
            <a:gdLst/>
            <a:ahLst/>
            <a:rect l="l" t="t" r="r" b="b"/>
            <a:pathLst>
              <a:path w="5956513" h="5956513">
                <a:moveTo>
                  <a:pt x="0" y="0"/>
                </a:moveTo>
                <a:lnTo>
                  <a:pt x="5956512" y="0"/>
                </a:lnTo>
                <a:lnTo>
                  <a:pt x="5956512" y="5956512"/>
                </a:lnTo>
                <a:lnTo>
                  <a:pt x="0" y="5956512"/>
                </a:lnTo>
                <a:lnTo>
                  <a:pt x="0" y="0"/>
                </a:lnTo>
                <a:close/>
              </a:path>
            </a:pathLst>
          </a:custGeom>
          <a:blipFill rotWithShape="0">
            <a:blip r:embed="rId7"/>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60" name="Group 2"/>
          <p:cNvGrpSpPr/>
          <p:nvPr/>
        </p:nvGrpSpPr>
        <p:grpSpPr>
          <a:xfrm>
            <a:off x="2017800" y="3886920"/>
            <a:ext cx="2844720" cy="4537800"/>
            <a:chOff x="2017800" y="3886920"/>
            <a:chExt cx="2844720" cy="4537800"/>
          </a:xfrm>
        </p:grpSpPr>
        <p:sp>
          <p:nvSpPr>
            <p:cNvPr id="161" name="Freeform 3"/>
            <p:cNvSpPr/>
            <p:nvPr/>
          </p:nvSpPr>
          <p:spPr>
            <a:xfrm>
              <a:off x="2017800" y="4043880"/>
              <a:ext cx="2844720" cy="438084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62" name="TextBox 4"/>
            <p:cNvSpPr/>
            <p:nvPr/>
          </p:nvSpPr>
          <p:spPr>
            <a:xfrm>
              <a:off x="2017800" y="3886920"/>
              <a:ext cx="2844720" cy="4537800"/>
            </a:xfrm>
            <a:prstGeom prst="rect">
              <a:avLst/>
            </a:prstGeom>
            <a:noFill/>
            <a:ln w="0">
              <a:noFill/>
            </a:ln>
          </p:spPr>
          <p:style>
            <a:lnRef idx="0"/>
            <a:fillRef idx="0"/>
            <a:effectRef idx="0"/>
            <a:fontRef idx="minor"/>
          </p:style>
        </p:sp>
      </p:grpSp>
      <p:grpSp>
        <p:nvGrpSpPr>
          <p:cNvPr id="163" name="Group 5"/>
          <p:cNvGrpSpPr/>
          <p:nvPr/>
        </p:nvGrpSpPr>
        <p:grpSpPr>
          <a:xfrm>
            <a:off x="2207520" y="4068720"/>
            <a:ext cx="2463120" cy="2390760"/>
            <a:chOff x="2207520" y="4068720"/>
            <a:chExt cx="2463120" cy="2390760"/>
          </a:xfrm>
        </p:grpSpPr>
        <p:sp>
          <p:nvSpPr>
            <p:cNvPr id="164" name="Freeform 6"/>
            <p:cNvSpPr/>
            <p:nvPr/>
          </p:nvSpPr>
          <p:spPr>
            <a:xfrm>
              <a:off x="2207520" y="408888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56aeff"/>
            </a:solidFill>
            <a:ln w="12700">
              <a:solidFill>
                <a:srgbClr val="000000"/>
              </a:solidFill>
              <a:round/>
            </a:ln>
          </p:spPr>
          <p:style>
            <a:lnRef idx="0"/>
            <a:fillRef idx="0"/>
            <a:effectRef idx="0"/>
            <a:fontRef idx="minor"/>
          </p:style>
        </p:sp>
        <p:sp>
          <p:nvSpPr>
            <p:cNvPr id="165" name="Freeform 7"/>
            <p:cNvSpPr/>
            <p:nvPr/>
          </p:nvSpPr>
          <p:spPr>
            <a:xfrm>
              <a:off x="2243520" y="406872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66" name="Group 8"/>
          <p:cNvGrpSpPr/>
          <p:nvPr/>
        </p:nvGrpSpPr>
        <p:grpSpPr>
          <a:xfrm>
            <a:off x="2207520" y="4068720"/>
            <a:ext cx="2463120" cy="2390760"/>
            <a:chOff x="2207520" y="4068720"/>
            <a:chExt cx="2463120" cy="2390760"/>
          </a:xfrm>
        </p:grpSpPr>
        <p:sp>
          <p:nvSpPr>
            <p:cNvPr id="167" name="Freeform 9"/>
            <p:cNvSpPr/>
            <p:nvPr/>
          </p:nvSpPr>
          <p:spPr>
            <a:xfrm>
              <a:off x="2207520" y="408888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sp>
        <p:sp>
          <p:nvSpPr>
            <p:cNvPr id="168" name="Freeform 10"/>
            <p:cNvSpPr/>
            <p:nvPr/>
          </p:nvSpPr>
          <p:spPr>
            <a:xfrm>
              <a:off x="2243520" y="406872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sp>
        <p:nvSpPr>
          <p:cNvPr id="169" name="Freeform 11"/>
          <p:cNvSpPr/>
          <p:nvPr/>
        </p:nvSpPr>
        <p:spPr>
          <a:xfrm>
            <a:off x="2017800" y="8425080"/>
            <a:ext cx="2844720" cy="30096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2"/>
            <a:srcRect/>
            <a:stretch/>
          </a:blipFill>
          <a:ln w="0">
            <a:noFill/>
          </a:ln>
        </p:spPr>
        <p:style>
          <a:lnRef idx="0"/>
          <a:fillRef idx="0"/>
          <a:effectRef idx="0"/>
          <a:fontRef idx="minor"/>
        </p:style>
      </p:sp>
      <p:grpSp>
        <p:nvGrpSpPr>
          <p:cNvPr id="170" name="Group 12"/>
          <p:cNvGrpSpPr/>
          <p:nvPr/>
        </p:nvGrpSpPr>
        <p:grpSpPr>
          <a:xfrm>
            <a:off x="-690480" y="-1687680"/>
            <a:ext cx="19210320" cy="4597560"/>
            <a:chOff x="-690480" y="-1687680"/>
            <a:chExt cx="19210320" cy="4597560"/>
          </a:xfrm>
        </p:grpSpPr>
        <p:sp>
          <p:nvSpPr>
            <p:cNvPr id="171" name="Freeform 13"/>
            <p:cNvSpPr/>
            <p:nvPr/>
          </p:nvSpPr>
          <p:spPr>
            <a:xfrm>
              <a:off x="-690480" y="-1542960"/>
              <a:ext cx="19210320" cy="4452840"/>
            </a:xfrm>
            <a:custGeom>
              <a:avLst/>
              <a:gdLst/>
              <a:ahLst/>
              <a:rect l="l" t="t" r="r" b="b"/>
              <a:pathLst>
                <a:path w="5059561" h="1172906">
                  <a:moveTo>
                    <a:pt x="0" y="0"/>
                  </a:moveTo>
                  <a:lnTo>
                    <a:pt x="5059561" y="0"/>
                  </a:lnTo>
                  <a:lnTo>
                    <a:pt x="5059561" y="1172906"/>
                  </a:lnTo>
                  <a:lnTo>
                    <a:pt x="0" y="1172906"/>
                  </a:lnTo>
                  <a:close/>
                </a:path>
              </a:pathLst>
            </a:custGeom>
            <a:solidFill>
              <a:srgbClr val="051d40"/>
            </a:solidFill>
            <a:ln cap="sq" w="38100">
              <a:solidFill>
                <a:srgbClr val="56aeff"/>
              </a:solidFill>
              <a:miter/>
            </a:ln>
          </p:spPr>
          <p:style>
            <a:lnRef idx="0"/>
            <a:fillRef idx="0"/>
            <a:effectRef idx="0"/>
            <a:fontRef idx="minor"/>
          </p:style>
        </p:sp>
        <p:sp>
          <p:nvSpPr>
            <p:cNvPr id="172" name="TextBox 14"/>
            <p:cNvSpPr/>
            <p:nvPr/>
          </p:nvSpPr>
          <p:spPr>
            <a:xfrm>
              <a:off x="-690480" y="-1687680"/>
              <a:ext cx="19210320" cy="4597560"/>
            </a:xfrm>
            <a:prstGeom prst="rect">
              <a:avLst/>
            </a:prstGeom>
            <a:noFill/>
            <a:ln w="0">
              <a:noFill/>
            </a:ln>
          </p:spPr>
          <p:style>
            <a:lnRef idx="0"/>
            <a:fillRef idx="0"/>
            <a:effectRef idx="0"/>
            <a:fontRef idx="minor"/>
          </p:style>
        </p:sp>
      </p:grpSp>
      <p:sp>
        <p:nvSpPr>
          <p:cNvPr id="173" name="Freeform 15"/>
          <p:cNvSpPr/>
          <p:nvPr/>
        </p:nvSpPr>
        <p:spPr>
          <a:xfrm>
            <a:off x="16804800" y="9074520"/>
            <a:ext cx="1714680" cy="171468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3"/>
            <a:srcRect/>
            <a:stretch/>
          </a:blipFill>
          <a:ln w="0">
            <a:noFill/>
          </a:ln>
        </p:spPr>
        <p:style>
          <a:lnRef idx="0"/>
          <a:fillRef idx="0"/>
          <a:effectRef idx="0"/>
          <a:fontRef idx="minor"/>
        </p:style>
      </p:sp>
      <p:sp>
        <p:nvSpPr>
          <p:cNvPr id="174" name="Freeform 16"/>
          <p:cNvSpPr/>
          <p:nvPr/>
        </p:nvSpPr>
        <p:spPr>
          <a:xfrm>
            <a:off x="-363600" y="-390240"/>
            <a:ext cx="1714680" cy="171468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4"/>
            <a:srcRect/>
            <a:stretch/>
          </a:blipFill>
          <a:ln w="0">
            <a:noFill/>
          </a:ln>
        </p:spPr>
        <p:style>
          <a:lnRef idx="0"/>
          <a:fillRef idx="0"/>
          <a:effectRef idx="0"/>
          <a:fontRef idx="minor"/>
        </p:style>
      </p:sp>
      <p:sp>
        <p:nvSpPr>
          <p:cNvPr id="175" name="Freeform 17"/>
          <p:cNvSpPr/>
          <p:nvPr/>
        </p:nvSpPr>
        <p:spPr>
          <a:xfrm>
            <a:off x="14398200" y="-13680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5"/>
            <a:srcRect/>
            <a:stretch/>
          </a:blipFill>
          <a:ln w="0">
            <a:noFill/>
          </a:ln>
        </p:spPr>
        <p:style>
          <a:lnRef idx="0"/>
          <a:fillRef idx="0"/>
          <a:effectRef idx="0"/>
          <a:fontRef idx="minor"/>
        </p:style>
      </p:sp>
      <p:sp>
        <p:nvSpPr>
          <p:cNvPr id="176" name="Freeform 18"/>
          <p:cNvSpPr/>
          <p:nvPr/>
        </p:nvSpPr>
        <p:spPr>
          <a:xfrm>
            <a:off x="901080" y="992304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6"/>
            <a:srcRect/>
            <a:stretch/>
          </a:blipFill>
          <a:ln w="0">
            <a:noFill/>
          </a:ln>
        </p:spPr>
        <p:style>
          <a:lnRef idx="0"/>
          <a:fillRef idx="0"/>
          <a:effectRef idx="0"/>
          <a:fontRef idx="minor"/>
        </p:style>
      </p:sp>
      <p:sp>
        <p:nvSpPr>
          <p:cNvPr id="177" name="TextBox 19"/>
          <p:cNvSpPr/>
          <p:nvPr/>
        </p:nvSpPr>
        <p:spPr>
          <a:xfrm>
            <a:off x="3919320" y="1626840"/>
            <a:ext cx="10450440" cy="72684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rPr>
              <a:t>USER PERSONA</a:t>
            </a:r>
            <a:endParaRPr b="0" lang="en-US" sz="4770" spc="-1" strike="noStrike">
              <a:latin typeface="Arial"/>
            </a:endParaRPr>
          </a:p>
        </p:txBody>
      </p:sp>
      <p:sp>
        <p:nvSpPr>
          <p:cNvPr id="178" name="TextBox 20"/>
          <p:cNvSpPr/>
          <p:nvPr/>
        </p:nvSpPr>
        <p:spPr>
          <a:xfrm>
            <a:off x="2193840" y="6483960"/>
            <a:ext cx="2470320" cy="754200"/>
          </a:xfrm>
          <a:prstGeom prst="rect">
            <a:avLst/>
          </a:prstGeom>
          <a:noFill/>
          <a:ln w="0">
            <a:noFill/>
          </a:ln>
        </p:spPr>
        <p:style>
          <a:lnRef idx="0"/>
          <a:fillRef idx="0"/>
          <a:effectRef idx="0"/>
          <a:fontRef idx="minor"/>
        </p:style>
        <p:txBody>
          <a:bodyPr lIns="0" rIns="0" tIns="0" bIns="0" anchor="t">
            <a:spAutoFit/>
          </a:bodyPr>
          <a:p>
            <a:pPr algn="ctr">
              <a:lnSpc>
                <a:spcPts val="2971"/>
              </a:lnSpc>
              <a:buNone/>
            </a:pPr>
            <a:r>
              <a:rPr b="0" lang="en-US" sz="2470" spc="120" strike="noStrike">
                <a:solidFill>
                  <a:srgbClr val="fffbfb"/>
                </a:solidFill>
                <a:latin typeface="DM Sans"/>
              </a:rPr>
              <a:t>Olivier </a:t>
            </a:r>
            <a:endParaRPr b="0" lang="en-US" sz="2470" spc="-1" strike="noStrike">
              <a:latin typeface="Arial"/>
            </a:endParaRPr>
          </a:p>
          <a:p>
            <a:pPr algn="ctr">
              <a:lnSpc>
                <a:spcPts val="2971"/>
              </a:lnSpc>
              <a:buNone/>
            </a:pPr>
            <a:r>
              <a:rPr b="0" lang="en-US" sz="2470" spc="120" strike="noStrike">
                <a:solidFill>
                  <a:srgbClr val="fffbfb"/>
                </a:solidFill>
                <a:latin typeface="DM Sans"/>
              </a:rPr>
              <a:t>Wilson</a:t>
            </a:r>
            <a:endParaRPr b="0" lang="en-US" sz="2470" spc="-1" strike="noStrike">
              <a:latin typeface="Arial"/>
            </a:endParaRPr>
          </a:p>
        </p:txBody>
      </p:sp>
      <p:sp>
        <p:nvSpPr>
          <p:cNvPr id="179" name="TextBox 21"/>
          <p:cNvSpPr/>
          <p:nvPr/>
        </p:nvSpPr>
        <p:spPr>
          <a:xfrm>
            <a:off x="2387880" y="7687080"/>
            <a:ext cx="208224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9" strike="noStrike">
                <a:solidFill>
                  <a:srgbClr val="4bd1fb"/>
                </a:solidFill>
                <a:latin typeface="DM Sans"/>
              </a:rPr>
              <a:t>instructor</a:t>
            </a:r>
            <a:endParaRPr b="0" lang="en-US" sz="1850" spc="-1" strike="noStrike">
              <a:latin typeface="Arial"/>
            </a:endParaRPr>
          </a:p>
        </p:txBody>
      </p:sp>
      <p:sp>
        <p:nvSpPr>
          <p:cNvPr id="180" name="TextBox 22"/>
          <p:cNvSpPr/>
          <p:nvPr/>
        </p:nvSpPr>
        <p:spPr>
          <a:xfrm>
            <a:off x="8277480" y="4082400"/>
            <a:ext cx="6092280" cy="5302080"/>
          </a:xfrm>
          <a:prstGeom prst="rect">
            <a:avLst/>
          </a:prstGeom>
          <a:noFill/>
          <a:ln w="0">
            <a:noFill/>
          </a:ln>
        </p:spPr>
        <p:style>
          <a:lnRef idx="0"/>
          <a:fillRef idx="0"/>
          <a:effectRef idx="0"/>
          <a:fontRef idx="minor"/>
        </p:style>
        <p:txBody>
          <a:bodyPr lIns="0" rIns="0" tIns="0" bIns="0" anchor="t">
            <a:spAutoFit/>
          </a:bodyPr>
          <a:p>
            <a:pPr algn="ctr">
              <a:lnSpc>
                <a:spcPts val="3212"/>
              </a:lnSpc>
              <a:buNone/>
            </a:pPr>
            <a:r>
              <a:rPr b="0" lang="en-US" sz="2680" spc="131" strike="noStrike">
                <a:solidFill>
                  <a:srgbClr val="fffbfb"/>
                </a:solidFill>
                <a:latin typeface="DM Sans Bold"/>
              </a:rPr>
              <a:t>Our target audience is instructors who are frustrated with the time-consuming and error-prone process of traditional attendance methods. They crave a system that's quick, accurate, and provides real-time data to identify at-risk students. Ideally, this seamless solution would minimize disruption to the flow of their lessons.</a:t>
            </a:r>
            <a:endParaRPr b="0" lang="en-US" sz="2680" spc="-1" strike="noStrike">
              <a:latin typeface="Arial"/>
            </a:endParaRPr>
          </a:p>
          <a:p>
            <a:pPr algn="ctr">
              <a:lnSpc>
                <a:spcPts val="3212"/>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81" name="Group 2"/>
          <p:cNvGrpSpPr/>
          <p:nvPr/>
        </p:nvGrpSpPr>
        <p:grpSpPr>
          <a:xfrm>
            <a:off x="4523040" y="3736080"/>
            <a:ext cx="2844720" cy="4538160"/>
            <a:chOff x="4523040" y="3736080"/>
            <a:chExt cx="2844720" cy="4538160"/>
          </a:xfrm>
        </p:grpSpPr>
        <p:sp>
          <p:nvSpPr>
            <p:cNvPr id="182" name="Freeform 3"/>
            <p:cNvSpPr/>
            <p:nvPr/>
          </p:nvSpPr>
          <p:spPr>
            <a:xfrm>
              <a:off x="4523040" y="3893400"/>
              <a:ext cx="2844720" cy="438084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83" name="TextBox 4"/>
            <p:cNvSpPr/>
            <p:nvPr/>
          </p:nvSpPr>
          <p:spPr>
            <a:xfrm>
              <a:off x="4523040" y="3736080"/>
              <a:ext cx="2844720" cy="4537800"/>
            </a:xfrm>
            <a:prstGeom prst="rect">
              <a:avLst/>
            </a:prstGeom>
            <a:noFill/>
            <a:ln w="0">
              <a:noFill/>
            </a:ln>
          </p:spPr>
          <p:style>
            <a:lnRef idx="0"/>
            <a:fillRef idx="0"/>
            <a:effectRef idx="0"/>
            <a:fontRef idx="minor"/>
          </p:style>
        </p:sp>
      </p:grpSp>
      <p:grpSp>
        <p:nvGrpSpPr>
          <p:cNvPr id="184" name="Group 5"/>
          <p:cNvGrpSpPr/>
          <p:nvPr/>
        </p:nvGrpSpPr>
        <p:grpSpPr>
          <a:xfrm>
            <a:off x="4683960" y="4137840"/>
            <a:ext cx="2463120" cy="2390760"/>
            <a:chOff x="4683960" y="4137840"/>
            <a:chExt cx="2463120" cy="2390760"/>
          </a:xfrm>
        </p:grpSpPr>
        <p:sp>
          <p:nvSpPr>
            <p:cNvPr id="185" name="Freeform 6"/>
            <p:cNvSpPr/>
            <p:nvPr/>
          </p:nvSpPr>
          <p:spPr>
            <a:xfrm>
              <a:off x="4683960" y="415764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sp>
        <p:sp>
          <p:nvSpPr>
            <p:cNvPr id="186" name="Freeform 7"/>
            <p:cNvSpPr/>
            <p:nvPr/>
          </p:nvSpPr>
          <p:spPr>
            <a:xfrm>
              <a:off x="4719960" y="413784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87" name="Group 8"/>
          <p:cNvGrpSpPr/>
          <p:nvPr/>
        </p:nvGrpSpPr>
        <p:grpSpPr>
          <a:xfrm>
            <a:off x="7721280" y="3736080"/>
            <a:ext cx="2844720" cy="4538160"/>
            <a:chOff x="7721280" y="3736080"/>
            <a:chExt cx="2844720" cy="4538160"/>
          </a:xfrm>
        </p:grpSpPr>
        <p:sp>
          <p:nvSpPr>
            <p:cNvPr id="188" name="Freeform 9"/>
            <p:cNvSpPr/>
            <p:nvPr/>
          </p:nvSpPr>
          <p:spPr>
            <a:xfrm>
              <a:off x="7721280" y="3893400"/>
              <a:ext cx="2844720" cy="438084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89" name="TextBox 10"/>
            <p:cNvSpPr/>
            <p:nvPr/>
          </p:nvSpPr>
          <p:spPr>
            <a:xfrm>
              <a:off x="7721280" y="3736080"/>
              <a:ext cx="2844720" cy="4537800"/>
            </a:xfrm>
            <a:prstGeom prst="rect">
              <a:avLst/>
            </a:prstGeom>
            <a:noFill/>
            <a:ln w="0">
              <a:noFill/>
            </a:ln>
          </p:spPr>
          <p:style>
            <a:lnRef idx="0"/>
            <a:fillRef idx="0"/>
            <a:effectRef idx="0"/>
            <a:fontRef idx="minor"/>
          </p:style>
        </p:sp>
      </p:grpSp>
      <p:grpSp>
        <p:nvGrpSpPr>
          <p:cNvPr id="190" name="Group 11"/>
          <p:cNvGrpSpPr/>
          <p:nvPr/>
        </p:nvGrpSpPr>
        <p:grpSpPr>
          <a:xfrm>
            <a:off x="7911000" y="3918240"/>
            <a:ext cx="2463120" cy="2390760"/>
            <a:chOff x="7911000" y="3918240"/>
            <a:chExt cx="2463120" cy="2390760"/>
          </a:xfrm>
        </p:grpSpPr>
        <p:sp>
          <p:nvSpPr>
            <p:cNvPr id="191" name="Freeform 12"/>
            <p:cNvSpPr/>
            <p:nvPr/>
          </p:nvSpPr>
          <p:spPr>
            <a:xfrm>
              <a:off x="7911000" y="393804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2"/>
              <a:srcRect/>
              <a:stretch/>
            </a:blipFill>
            <a:ln w="0">
              <a:noFill/>
            </a:ln>
          </p:spPr>
          <p:style>
            <a:lnRef idx="0"/>
            <a:fillRef idx="0"/>
            <a:effectRef idx="0"/>
            <a:fontRef idx="minor"/>
          </p:style>
        </p:sp>
        <p:sp>
          <p:nvSpPr>
            <p:cNvPr id="192" name="Freeform 13"/>
            <p:cNvSpPr/>
            <p:nvPr/>
          </p:nvSpPr>
          <p:spPr>
            <a:xfrm>
              <a:off x="7947360" y="391824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93" name="Group 14"/>
          <p:cNvGrpSpPr/>
          <p:nvPr/>
        </p:nvGrpSpPr>
        <p:grpSpPr>
          <a:xfrm>
            <a:off x="10919880" y="3736080"/>
            <a:ext cx="2844720" cy="4538160"/>
            <a:chOff x="10919880" y="3736080"/>
            <a:chExt cx="2844720" cy="4538160"/>
          </a:xfrm>
        </p:grpSpPr>
        <p:sp>
          <p:nvSpPr>
            <p:cNvPr id="194" name="Freeform 15"/>
            <p:cNvSpPr/>
            <p:nvPr/>
          </p:nvSpPr>
          <p:spPr>
            <a:xfrm>
              <a:off x="10919880" y="3893400"/>
              <a:ext cx="2844720" cy="438084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95" name="TextBox 16"/>
            <p:cNvSpPr/>
            <p:nvPr/>
          </p:nvSpPr>
          <p:spPr>
            <a:xfrm>
              <a:off x="10919880" y="3736080"/>
              <a:ext cx="2844720" cy="4537800"/>
            </a:xfrm>
            <a:prstGeom prst="rect">
              <a:avLst/>
            </a:prstGeom>
            <a:noFill/>
            <a:ln w="0">
              <a:noFill/>
            </a:ln>
          </p:spPr>
          <p:style>
            <a:lnRef idx="0"/>
            <a:fillRef idx="0"/>
            <a:effectRef idx="0"/>
            <a:fontRef idx="minor"/>
          </p:style>
        </p:sp>
      </p:grpSp>
      <p:grpSp>
        <p:nvGrpSpPr>
          <p:cNvPr id="196" name="Group 17"/>
          <p:cNvGrpSpPr/>
          <p:nvPr/>
        </p:nvGrpSpPr>
        <p:grpSpPr>
          <a:xfrm>
            <a:off x="11109600" y="3973320"/>
            <a:ext cx="2463120" cy="2390760"/>
            <a:chOff x="11109600" y="3973320"/>
            <a:chExt cx="2463120" cy="2390760"/>
          </a:xfrm>
        </p:grpSpPr>
        <p:sp>
          <p:nvSpPr>
            <p:cNvPr id="197" name="Freeform 18"/>
            <p:cNvSpPr/>
            <p:nvPr/>
          </p:nvSpPr>
          <p:spPr>
            <a:xfrm>
              <a:off x="11109600" y="399312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3"/>
              <a:srcRect/>
              <a:stretch/>
            </a:blipFill>
            <a:ln w="0">
              <a:noFill/>
            </a:ln>
          </p:spPr>
          <p:style>
            <a:lnRef idx="0"/>
            <a:fillRef idx="0"/>
            <a:effectRef idx="0"/>
            <a:fontRef idx="minor"/>
          </p:style>
        </p:sp>
        <p:sp>
          <p:nvSpPr>
            <p:cNvPr id="198" name="Freeform 19"/>
            <p:cNvSpPr/>
            <p:nvPr/>
          </p:nvSpPr>
          <p:spPr>
            <a:xfrm>
              <a:off x="11145600" y="397332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sp>
        <p:nvSpPr>
          <p:cNvPr id="199" name="Freeform 20"/>
          <p:cNvSpPr/>
          <p:nvPr/>
        </p:nvSpPr>
        <p:spPr>
          <a:xfrm>
            <a:off x="4523040" y="8274240"/>
            <a:ext cx="2844720" cy="30096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4"/>
            <a:srcRect/>
            <a:stretch/>
          </a:blipFill>
          <a:ln w="0">
            <a:noFill/>
          </a:ln>
        </p:spPr>
        <p:style>
          <a:lnRef idx="0"/>
          <a:fillRef idx="0"/>
          <a:effectRef idx="0"/>
          <a:fontRef idx="minor"/>
        </p:style>
      </p:sp>
      <p:sp>
        <p:nvSpPr>
          <p:cNvPr id="200" name="Freeform 21"/>
          <p:cNvSpPr/>
          <p:nvPr/>
        </p:nvSpPr>
        <p:spPr>
          <a:xfrm>
            <a:off x="7721280" y="8274240"/>
            <a:ext cx="2844720" cy="30096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5"/>
            <a:srcRect/>
            <a:stretch/>
          </a:blipFill>
          <a:ln w="0">
            <a:noFill/>
          </a:ln>
        </p:spPr>
        <p:style>
          <a:lnRef idx="0"/>
          <a:fillRef idx="0"/>
          <a:effectRef idx="0"/>
          <a:fontRef idx="minor"/>
        </p:style>
      </p:sp>
      <p:sp>
        <p:nvSpPr>
          <p:cNvPr id="201" name="Freeform 22"/>
          <p:cNvSpPr/>
          <p:nvPr/>
        </p:nvSpPr>
        <p:spPr>
          <a:xfrm>
            <a:off x="10919880" y="8274240"/>
            <a:ext cx="2844720" cy="30096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6"/>
            <a:srcRect/>
            <a:stretch/>
          </a:blipFill>
          <a:ln w="0">
            <a:noFill/>
          </a:ln>
        </p:spPr>
        <p:style>
          <a:lnRef idx="0"/>
          <a:fillRef idx="0"/>
          <a:effectRef idx="0"/>
          <a:fontRef idx="minor"/>
        </p:style>
      </p:sp>
      <p:grpSp>
        <p:nvGrpSpPr>
          <p:cNvPr id="202" name="Group 23"/>
          <p:cNvGrpSpPr/>
          <p:nvPr/>
        </p:nvGrpSpPr>
        <p:grpSpPr>
          <a:xfrm>
            <a:off x="-690480" y="-1687680"/>
            <a:ext cx="19210320" cy="4597560"/>
            <a:chOff x="-690480" y="-1687680"/>
            <a:chExt cx="19210320" cy="4597560"/>
          </a:xfrm>
        </p:grpSpPr>
        <p:sp>
          <p:nvSpPr>
            <p:cNvPr id="203" name="Freeform 24"/>
            <p:cNvSpPr/>
            <p:nvPr/>
          </p:nvSpPr>
          <p:spPr>
            <a:xfrm>
              <a:off x="-690480" y="-1542960"/>
              <a:ext cx="19210320" cy="4452840"/>
            </a:xfrm>
            <a:custGeom>
              <a:avLst/>
              <a:gdLst/>
              <a:ahLst/>
              <a:rect l="l" t="t" r="r" b="b"/>
              <a:pathLst>
                <a:path w="5059561" h="1172906">
                  <a:moveTo>
                    <a:pt x="0" y="0"/>
                  </a:moveTo>
                  <a:lnTo>
                    <a:pt x="5059561" y="0"/>
                  </a:lnTo>
                  <a:lnTo>
                    <a:pt x="5059561" y="1172906"/>
                  </a:lnTo>
                  <a:lnTo>
                    <a:pt x="0" y="1172906"/>
                  </a:lnTo>
                  <a:close/>
                </a:path>
              </a:pathLst>
            </a:custGeom>
            <a:solidFill>
              <a:srgbClr val="051d40"/>
            </a:solidFill>
            <a:ln cap="sq" w="38100">
              <a:solidFill>
                <a:srgbClr val="56aeff"/>
              </a:solidFill>
              <a:miter/>
            </a:ln>
          </p:spPr>
          <p:style>
            <a:lnRef idx="0"/>
            <a:fillRef idx="0"/>
            <a:effectRef idx="0"/>
            <a:fontRef idx="minor"/>
          </p:style>
        </p:sp>
        <p:sp>
          <p:nvSpPr>
            <p:cNvPr id="204" name="TextBox 25"/>
            <p:cNvSpPr/>
            <p:nvPr/>
          </p:nvSpPr>
          <p:spPr>
            <a:xfrm>
              <a:off x="-690480" y="-1687680"/>
              <a:ext cx="19210320" cy="4597560"/>
            </a:xfrm>
            <a:prstGeom prst="rect">
              <a:avLst/>
            </a:prstGeom>
            <a:noFill/>
            <a:ln w="0">
              <a:noFill/>
            </a:ln>
          </p:spPr>
          <p:style>
            <a:lnRef idx="0"/>
            <a:fillRef idx="0"/>
            <a:effectRef idx="0"/>
            <a:fontRef idx="minor"/>
          </p:style>
        </p:sp>
      </p:grpSp>
      <p:sp>
        <p:nvSpPr>
          <p:cNvPr id="205" name="Freeform 26"/>
          <p:cNvSpPr/>
          <p:nvPr/>
        </p:nvSpPr>
        <p:spPr>
          <a:xfrm>
            <a:off x="16804800" y="9074520"/>
            <a:ext cx="1714680" cy="171468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7"/>
            <a:srcRect/>
            <a:stretch/>
          </a:blipFill>
          <a:ln w="0">
            <a:noFill/>
          </a:ln>
        </p:spPr>
        <p:style>
          <a:lnRef idx="0"/>
          <a:fillRef idx="0"/>
          <a:effectRef idx="0"/>
          <a:fontRef idx="minor"/>
        </p:style>
      </p:sp>
      <p:sp>
        <p:nvSpPr>
          <p:cNvPr id="206" name="Freeform 27"/>
          <p:cNvSpPr/>
          <p:nvPr/>
        </p:nvSpPr>
        <p:spPr>
          <a:xfrm>
            <a:off x="-363600" y="-390240"/>
            <a:ext cx="1714680" cy="171468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8"/>
            <a:srcRect/>
            <a:stretch/>
          </a:blipFill>
          <a:ln w="0">
            <a:noFill/>
          </a:ln>
        </p:spPr>
        <p:style>
          <a:lnRef idx="0"/>
          <a:fillRef idx="0"/>
          <a:effectRef idx="0"/>
          <a:fontRef idx="minor"/>
        </p:style>
      </p:sp>
      <p:sp>
        <p:nvSpPr>
          <p:cNvPr id="207" name="Freeform 28"/>
          <p:cNvSpPr/>
          <p:nvPr/>
        </p:nvSpPr>
        <p:spPr>
          <a:xfrm>
            <a:off x="14398200" y="-13680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9"/>
            <a:srcRect/>
            <a:stretch/>
          </a:blipFill>
          <a:ln w="0">
            <a:noFill/>
          </a:ln>
        </p:spPr>
        <p:style>
          <a:lnRef idx="0"/>
          <a:fillRef idx="0"/>
          <a:effectRef idx="0"/>
          <a:fontRef idx="minor"/>
        </p:style>
      </p:sp>
      <p:sp>
        <p:nvSpPr>
          <p:cNvPr id="208" name="Freeform 29"/>
          <p:cNvSpPr/>
          <p:nvPr/>
        </p:nvSpPr>
        <p:spPr>
          <a:xfrm>
            <a:off x="901080" y="992304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10"/>
            <a:srcRect/>
            <a:stretch/>
          </a:blipFill>
          <a:ln w="0">
            <a:noFill/>
          </a:ln>
        </p:spPr>
        <p:style>
          <a:lnRef idx="0"/>
          <a:fillRef idx="0"/>
          <a:effectRef idx="0"/>
          <a:fontRef idx="minor"/>
        </p:style>
      </p:sp>
      <p:sp>
        <p:nvSpPr>
          <p:cNvPr id="209" name="TextBox 30"/>
          <p:cNvSpPr/>
          <p:nvPr/>
        </p:nvSpPr>
        <p:spPr>
          <a:xfrm>
            <a:off x="3919320" y="1626840"/>
            <a:ext cx="10450440" cy="72684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rPr>
              <a:t>STAKEHOLDERS</a:t>
            </a:r>
            <a:endParaRPr b="0" lang="en-US" sz="4770" spc="-1" strike="noStrike">
              <a:latin typeface="Arial"/>
            </a:endParaRPr>
          </a:p>
        </p:txBody>
      </p:sp>
      <p:sp>
        <p:nvSpPr>
          <p:cNvPr id="210" name="TextBox 31"/>
          <p:cNvSpPr/>
          <p:nvPr/>
        </p:nvSpPr>
        <p:spPr>
          <a:xfrm>
            <a:off x="5110560" y="6700320"/>
            <a:ext cx="1669680" cy="815400"/>
          </a:xfrm>
          <a:prstGeom prst="rect">
            <a:avLst/>
          </a:prstGeom>
          <a:noFill/>
          <a:ln w="0">
            <a:noFill/>
          </a:ln>
        </p:spPr>
        <p:style>
          <a:lnRef idx="0"/>
          <a:fillRef idx="0"/>
          <a:effectRef idx="0"/>
          <a:fontRef idx="minor"/>
        </p:style>
        <p:txBody>
          <a:bodyPr lIns="0" rIns="0" tIns="0" bIns="0" anchor="t">
            <a:spAutoFit/>
          </a:bodyPr>
          <a:p>
            <a:pPr algn="ctr">
              <a:lnSpc>
                <a:spcPts val="3212"/>
              </a:lnSpc>
              <a:buNone/>
            </a:pPr>
            <a:r>
              <a:rPr b="0" lang="en-US" sz="2680" spc="131" strike="noStrike">
                <a:solidFill>
                  <a:srgbClr val="fffbfb"/>
                </a:solidFill>
                <a:latin typeface="DM Sans"/>
              </a:rPr>
              <a:t>kenne suzy</a:t>
            </a:r>
            <a:endParaRPr b="0" lang="en-US" sz="2680" spc="-1" strike="noStrike">
              <a:latin typeface="Arial"/>
            </a:endParaRPr>
          </a:p>
        </p:txBody>
      </p:sp>
      <p:sp>
        <p:nvSpPr>
          <p:cNvPr id="211" name="TextBox 32"/>
          <p:cNvSpPr/>
          <p:nvPr/>
        </p:nvSpPr>
        <p:spPr>
          <a:xfrm>
            <a:off x="4864320" y="7632720"/>
            <a:ext cx="208224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9" strike="noStrike">
                <a:solidFill>
                  <a:srgbClr val="4bd1fb"/>
                </a:solidFill>
                <a:latin typeface="DM Sans"/>
              </a:rPr>
              <a:t>student</a:t>
            </a:r>
            <a:endParaRPr b="0" lang="en-US" sz="1850" spc="-1" strike="noStrike">
              <a:latin typeface="Arial"/>
            </a:endParaRPr>
          </a:p>
        </p:txBody>
      </p:sp>
      <p:sp>
        <p:nvSpPr>
          <p:cNvPr id="212" name="TextBox 33"/>
          <p:cNvSpPr/>
          <p:nvPr/>
        </p:nvSpPr>
        <p:spPr>
          <a:xfrm>
            <a:off x="11552040" y="6660360"/>
            <a:ext cx="1698840" cy="705240"/>
          </a:xfrm>
          <a:prstGeom prst="rect">
            <a:avLst/>
          </a:prstGeom>
          <a:noFill/>
          <a:ln w="0">
            <a:noFill/>
          </a:ln>
        </p:spPr>
        <p:style>
          <a:lnRef idx="0"/>
          <a:fillRef idx="0"/>
          <a:effectRef idx="0"/>
          <a:fontRef idx="minor"/>
        </p:style>
        <p:txBody>
          <a:bodyPr lIns="0" rIns="0" tIns="0" bIns="0" anchor="t">
            <a:spAutoFit/>
          </a:bodyPr>
          <a:p>
            <a:pPr algn="ctr">
              <a:lnSpc>
                <a:spcPts val="2778"/>
              </a:lnSpc>
              <a:buNone/>
            </a:pPr>
            <a:r>
              <a:rPr b="0" lang="en-US" sz="2320" spc="114" strike="noStrike">
                <a:solidFill>
                  <a:srgbClr val="fffbfb"/>
                </a:solidFill>
                <a:latin typeface="DM Sans"/>
              </a:rPr>
              <a:t>olivier wilson</a:t>
            </a:r>
            <a:endParaRPr b="0" lang="en-US" sz="2320" spc="-1" strike="noStrike">
              <a:latin typeface="Arial"/>
            </a:endParaRPr>
          </a:p>
        </p:txBody>
      </p:sp>
      <p:sp>
        <p:nvSpPr>
          <p:cNvPr id="213" name="TextBox 34"/>
          <p:cNvSpPr/>
          <p:nvPr/>
        </p:nvSpPr>
        <p:spPr>
          <a:xfrm>
            <a:off x="11395080" y="7491240"/>
            <a:ext cx="208224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9" strike="noStrike">
                <a:solidFill>
                  <a:srgbClr val="4bd1fb"/>
                </a:solidFill>
                <a:latin typeface="DM Sans"/>
              </a:rPr>
              <a:t>instructor</a:t>
            </a:r>
            <a:endParaRPr b="0" lang="en-US" sz="1850" spc="-1" strike="noStrike">
              <a:latin typeface="Arial"/>
            </a:endParaRPr>
          </a:p>
        </p:txBody>
      </p:sp>
      <p:sp>
        <p:nvSpPr>
          <p:cNvPr id="214" name="TextBox 35"/>
          <p:cNvSpPr/>
          <p:nvPr/>
        </p:nvSpPr>
        <p:spPr>
          <a:xfrm>
            <a:off x="8195400" y="6612120"/>
            <a:ext cx="1817280" cy="754200"/>
          </a:xfrm>
          <a:prstGeom prst="rect">
            <a:avLst/>
          </a:prstGeom>
          <a:noFill/>
          <a:ln w="0">
            <a:noFill/>
          </a:ln>
        </p:spPr>
        <p:style>
          <a:lnRef idx="0"/>
          <a:fillRef idx="0"/>
          <a:effectRef idx="0"/>
          <a:fontRef idx="minor"/>
        </p:style>
        <p:txBody>
          <a:bodyPr lIns="0" rIns="0" tIns="0" bIns="0" anchor="t">
            <a:spAutoFit/>
          </a:bodyPr>
          <a:p>
            <a:pPr algn="ctr">
              <a:lnSpc>
                <a:spcPts val="2971"/>
              </a:lnSpc>
              <a:buNone/>
            </a:pPr>
            <a:r>
              <a:rPr b="0" lang="en-US" sz="2470" spc="120" strike="noStrike">
                <a:solidFill>
                  <a:srgbClr val="fffbfb"/>
                </a:solidFill>
                <a:latin typeface="DM Sans"/>
              </a:rPr>
              <a:t>Claude Alves</a:t>
            </a:r>
            <a:endParaRPr b="0" lang="en-US" sz="2470" spc="-1" strike="noStrike">
              <a:latin typeface="Arial"/>
            </a:endParaRPr>
          </a:p>
        </p:txBody>
      </p:sp>
      <p:sp>
        <p:nvSpPr>
          <p:cNvPr id="215" name="TextBox 36"/>
          <p:cNvSpPr/>
          <p:nvPr/>
        </p:nvSpPr>
        <p:spPr>
          <a:xfrm>
            <a:off x="8195400" y="7629120"/>
            <a:ext cx="208224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9" strike="noStrike">
                <a:solidFill>
                  <a:srgbClr val="4bd1fb"/>
                </a:solidFill>
                <a:latin typeface="DM Sans"/>
              </a:rPr>
              <a:t>administrator</a:t>
            </a:r>
            <a:endParaRPr b="0" lang="en-US" sz="185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16" name="Freeform 2"/>
          <p:cNvSpPr/>
          <p:nvPr/>
        </p:nvSpPr>
        <p:spPr>
          <a:xfrm rot="1313400">
            <a:off x="-4260960" y="6573600"/>
            <a:ext cx="9085320" cy="536832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217" name="Freeform 3"/>
          <p:cNvSpPr/>
          <p:nvPr/>
        </p:nvSpPr>
        <p:spPr>
          <a:xfrm>
            <a:off x="2268000" y="8412840"/>
            <a:ext cx="4319280" cy="426240"/>
          </a:xfrm>
          <a:custGeom>
            <a:avLst/>
            <a:gdLst/>
            <a:ahLst/>
            <a:rect l="l" t="t" r="r" b="b"/>
            <a:pathLst>
              <a:path w="4319810" h="426581">
                <a:moveTo>
                  <a:pt x="0" y="0"/>
                </a:moveTo>
                <a:lnTo>
                  <a:pt x="4319809" y="0"/>
                </a:lnTo>
                <a:lnTo>
                  <a:pt x="4319809" y="426581"/>
                </a:lnTo>
                <a:lnTo>
                  <a:pt x="0" y="426581"/>
                </a:lnTo>
                <a:lnTo>
                  <a:pt x="0" y="0"/>
                </a:lnTo>
                <a:close/>
              </a:path>
            </a:pathLst>
          </a:custGeom>
          <a:blipFill rotWithShape="0">
            <a:blip r:embed="rId2"/>
            <a:srcRect/>
            <a:stretch/>
          </a:blipFill>
          <a:ln w="0">
            <a:noFill/>
          </a:ln>
        </p:spPr>
        <p:style>
          <a:lnRef idx="0"/>
          <a:fillRef idx="0"/>
          <a:effectRef idx="0"/>
          <a:fontRef idx="minor"/>
        </p:style>
      </p:sp>
      <p:sp>
        <p:nvSpPr>
          <p:cNvPr id="218" name="Freeform 4"/>
          <p:cNvSpPr/>
          <p:nvPr/>
        </p:nvSpPr>
        <p:spPr>
          <a:xfrm>
            <a:off x="6984000" y="8412840"/>
            <a:ext cx="4319280" cy="426240"/>
          </a:xfrm>
          <a:custGeom>
            <a:avLst/>
            <a:gdLst/>
            <a:ahLst/>
            <a:rect l="l" t="t" r="r" b="b"/>
            <a:pathLst>
              <a:path w="4319810" h="426581">
                <a:moveTo>
                  <a:pt x="0" y="0"/>
                </a:moveTo>
                <a:lnTo>
                  <a:pt x="4319810" y="0"/>
                </a:lnTo>
                <a:lnTo>
                  <a:pt x="4319810" y="426581"/>
                </a:lnTo>
                <a:lnTo>
                  <a:pt x="0" y="426581"/>
                </a:lnTo>
                <a:lnTo>
                  <a:pt x="0" y="0"/>
                </a:lnTo>
                <a:close/>
              </a:path>
            </a:pathLst>
          </a:custGeom>
          <a:blipFill rotWithShape="0">
            <a:blip r:embed="rId3"/>
            <a:srcRect/>
            <a:stretch/>
          </a:blipFill>
          <a:ln w="0">
            <a:noFill/>
          </a:ln>
        </p:spPr>
        <p:style>
          <a:lnRef idx="0"/>
          <a:fillRef idx="0"/>
          <a:effectRef idx="0"/>
          <a:fontRef idx="minor"/>
        </p:style>
      </p:sp>
      <p:sp>
        <p:nvSpPr>
          <p:cNvPr id="219" name="Freeform 5"/>
          <p:cNvSpPr/>
          <p:nvPr/>
        </p:nvSpPr>
        <p:spPr>
          <a:xfrm>
            <a:off x="11703960" y="8412840"/>
            <a:ext cx="4319280" cy="426240"/>
          </a:xfrm>
          <a:custGeom>
            <a:avLst/>
            <a:gdLst/>
            <a:ahLst/>
            <a:rect l="l" t="t" r="r" b="b"/>
            <a:pathLst>
              <a:path w="4319810" h="426581">
                <a:moveTo>
                  <a:pt x="0" y="0"/>
                </a:moveTo>
                <a:lnTo>
                  <a:pt x="4319809" y="0"/>
                </a:lnTo>
                <a:lnTo>
                  <a:pt x="4319809" y="426581"/>
                </a:lnTo>
                <a:lnTo>
                  <a:pt x="0" y="426581"/>
                </a:lnTo>
                <a:lnTo>
                  <a:pt x="0" y="0"/>
                </a:lnTo>
                <a:close/>
              </a:path>
            </a:pathLst>
          </a:custGeom>
          <a:blipFill rotWithShape="0">
            <a:blip r:embed="rId4"/>
            <a:srcRect/>
            <a:stretch/>
          </a:blipFill>
          <a:ln w="0">
            <a:noFill/>
          </a:ln>
        </p:spPr>
        <p:style>
          <a:lnRef idx="0"/>
          <a:fillRef idx="0"/>
          <a:effectRef idx="0"/>
          <a:fontRef idx="minor"/>
        </p:style>
      </p:sp>
      <p:grpSp>
        <p:nvGrpSpPr>
          <p:cNvPr id="220" name="Group 6"/>
          <p:cNvGrpSpPr/>
          <p:nvPr/>
        </p:nvGrpSpPr>
        <p:grpSpPr>
          <a:xfrm>
            <a:off x="2290680" y="4061880"/>
            <a:ext cx="4296600" cy="4350240"/>
            <a:chOff x="2290680" y="4061880"/>
            <a:chExt cx="4296600" cy="4350240"/>
          </a:xfrm>
        </p:grpSpPr>
        <p:sp>
          <p:nvSpPr>
            <p:cNvPr id="221" name="Freeform 7"/>
            <p:cNvSpPr/>
            <p:nvPr/>
          </p:nvSpPr>
          <p:spPr>
            <a:xfrm>
              <a:off x="2290680" y="4206600"/>
              <a:ext cx="4296600" cy="420552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2" name="TextBox 8"/>
            <p:cNvSpPr/>
            <p:nvPr/>
          </p:nvSpPr>
          <p:spPr>
            <a:xfrm>
              <a:off x="2290680" y="4061880"/>
              <a:ext cx="4296600" cy="4350240"/>
            </a:xfrm>
            <a:prstGeom prst="rect">
              <a:avLst/>
            </a:prstGeom>
            <a:noFill/>
            <a:ln w="0">
              <a:noFill/>
            </a:ln>
          </p:spPr>
          <p:style>
            <a:lnRef idx="0"/>
            <a:fillRef idx="0"/>
            <a:effectRef idx="0"/>
            <a:fontRef idx="minor"/>
          </p:style>
        </p:sp>
      </p:grpSp>
      <p:grpSp>
        <p:nvGrpSpPr>
          <p:cNvPr id="223" name="Group 9"/>
          <p:cNvGrpSpPr/>
          <p:nvPr/>
        </p:nvGrpSpPr>
        <p:grpSpPr>
          <a:xfrm>
            <a:off x="6993720" y="4061880"/>
            <a:ext cx="4296600" cy="4350240"/>
            <a:chOff x="6993720" y="4061880"/>
            <a:chExt cx="4296600" cy="4350240"/>
          </a:xfrm>
        </p:grpSpPr>
        <p:sp>
          <p:nvSpPr>
            <p:cNvPr id="224" name="Freeform 10"/>
            <p:cNvSpPr/>
            <p:nvPr/>
          </p:nvSpPr>
          <p:spPr>
            <a:xfrm>
              <a:off x="6993720" y="4206600"/>
              <a:ext cx="4296600" cy="420552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5" name="TextBox 11"/>
            <p:cNvSpPr/>
            <p:nvPr/>
          </p:nvSpPr>
          <p:spPr>
            <a:xfrm>
              <a:off x="6993720" y="4061880"/>
              <a:ext cx="4296600" cy="4350240"/>
            </a:xfrm>
            <a:prstGeom prst="rect">
              <a:avLst/>
            </a:prstGeom>
            <a:noFill/>
            <a:ln w="0">
              <a:noFill/>
            </a:ln>
          </p:spPr>
          <p:style>
            <a:lnRef idx="0"/>
            <a:fillRef idx="0"/>
            <a:effectRef idx="0"/>
            <a:fontRef idx="minor"/>
          </p:style>
        </p:sp>
      </p:grpSp>
      <p:grpSp>
        <p:nvGrpSpPr>
          <p:cNvPr id="226" name="Group 12"/>
          <p:cNvGrpSpPr/>
          <p:nvPr/>
        </p:nvGrpSpPr>
        <p:grpSpPr>
          <a:xfrm>
            <a:off x="11700360" y="4061880"/>
            <a:ext cx="4296600" cy="4350240"/>
            <a:chOff x="11700360" y="4061880"/>
            <a:chExt cx="4296600" cy="4350240"/>
          </a:xfrm>
        </p:grpSpPr>
        <p:sp>
          <p:nvSpPr>
            <p:cNvPr id="227" name="Freeform 13"/>
            <p:cNvSpPr/>
            <p:nvPr/>
          </p:nvSpPr>
          <p:spPr>
            <a:xfrm>
              <a:off x="11700360" y="4206600"/>
              <a:ext cx="4296600" cy="420552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8" name="TextBox 14"/>
            <p:cNvSpPr/>
            <p:nvPr/>
          </p:nvSpPr>
          <p:spPr>
            <a:xfrm>
              <a:off x="11700360" y="4061880"/>
              <a:ext cx="4296600" cy="4350240"/>
            </a:xfrm>
            <a:prstGeom prst="rect">
              <a:avLst/>
            </a:prstGeom>
            <a:noFill/>
            <a:ln w="0">
              <a:noFill/>
            </a:ln>
          </p:spPr>
          <p:style>
            <a:lnRef idx="0"/>
            <a:fillRef idx="0"/>
            <a:effectRef idx="0"/>
            <a:fontRef idx="minor"/>
          </p:style>
        </p:sp>
      </p:grpSp>
      <p:sp>
        <p:nvSpPr>
          <p:cNvPr id="229" name="Freeform 15"/>
          <p:cNvSpPr/>
          <p:nvPr/>
        </p:nvSpPr>
        <p:spPr>
          <a:xfrm rot="1313400">
            <a:off x="14330520" y="-1655640"/>
            <a:ext cx="9085320" cy="536832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5"/>
            <a:srcRect/>
            <a:stretch/>
          </a:blipFill>
          <a:ln w="0">
            <a:noFill/>
          </a:ln>
        </p:spPr>
        <p:style>
          <a:lnRef idx="0"/>
          <a:fillRef idx="0"/>
          <a:effectRef idx="0"/>
          <a:fontRef idx="minor"/>
        </p:style>
      </p:sp>
      <p:sp>
        <p:nvSpPr>
          <p:cNvPr id="230" name="Freeform 16"/>
          <p:cNvSpPr/>
          <p:nvPr/>
        </p:nvSpPr>
        <p:spPr>
          <a:xfrm>
            <a:off x="3728160" y="4615200"/>
            <a:ext cx="1399320" cy="1399320"/>
          </a:xfrm>
          <a:custGeom>
            <a:avLst/>
            <a:gdLst/>
            <a:ahLst/>
            <a:rect l="l" t="t" r="r" b="b"/>
            <a:pathLst>
              <a:path w="1399568" h="1399568">
                <a:moveTo>
                  <a:pt x="0" y="0"/>
                </a:moveTo>
                <a:lnTo>
                  <a:pt x="1399567" y="0"/>
                </a:lnTo>
                <a:lnTo>
                  <a:pt x="1399567" y="1399568"/>
                </a:lnTo>
                <a:lnTo>
                  <a:pt x="0" y="1399568"/>
                </a:lnTo>
                <a:lnTo>
                  <a:pt x="0" y="0"/>
                </a:lnTo>
                <a:close/>
              </a:path>
            </a:pathLst>
          </a:custGeom>
          <a:blipFill rotWithShape="0">
            <a:blip r:embed="rId6"/>
            <a:srcRect/>
            <a:stretch/>
          </a:blipFill>
          <a:ln w="0">
            <a:noFill/>
          </a:ln>
        </p:spPr>
        <p:style>
          <a:lnRef idx="0"/>
          <a:fillRef idx="0"/>
          <a:effectRef idx="0"/>
          <a:fontRef idx="minor"/>
        </p:style>
      </p:sp>
      <p:sp>
        <p:nvSpPr>
          <p:cNvPr id="231" name="Freeform 17"/>
          <p:cNvSpPr/>
          <p:nvPr/>
        </p:nvSpPr>
        <p:spPr>
          <a:xfrm>
            <a:off x="13369680" y="4680360"/>
            <a:ext cx="957960" cy="1334160"/>
          </a:xfrm>
          <a:custGeom>
            <a:avLst/>
            <a:gdLst/>
            <a:ahLst/>
            <a:rect l="l" t="t" r="r" b="b"/>
            <a:pathLst>
              <a:path w="958365" h="1334433">
                <a:moveTo>
                  <a:pt x="0" y="0"/>
                </a:moveTo>
                <a:lnTo>
                  <a:pt x="958365" y="0"/>
                </a:lnTo>
                <a:lnTo>
                  <a:pt x="958365" y="1334433"/>
                </a:lnTo>
                <a:lnTo>
                  <a:pt x="0" y="1334433"/>
                </a:lnTo>
                <a:lnTo>
                  <a:pt x="0" y="0"/>
                </a:lnTo>
                <a:close/>
              </a:path>
            </a:pathLst>
          </a:custGeom>
          <a:blipFill rotWithShape="0">
            <a:blip r:embed="rId7"/>
            <a:srcRect/>
            <a:stretch/>
          </a:blipFill>
          <a:ln w="0">
            <a:noFill/>
          </a:ln>
        </p:spPr>
        <p:style>
          <a:lnRef idx="0"/>
          <a:fillRef idx="0"/>
          <a:effectRef idx="0"/>
          <a:fontRef idx="minor"/>
        </p:style>
      </p:sp>
      <p:sp>
        <p:nvSpPr>
          <p:cNvPr id="232" name="Freeform 18"/>
          <p:cNvSpPr/>
          <p:nvPr/>
        </p:nvSpPr>
        <p:spPr>
          <a:xfrm>
            <a:off x="8400960" y="4507200"/>
            <a:ext cx="1482480" cy="1506960"/>
          </a:xfrm>
          <a:custGeom>
            <a:avLst/>
            <a:gdLst/>
            <a:ahLst/>
            <a:rect l="l" t="t" r="r" b="b"/>
            <a:pathLst>
              <a:path w="1482689" h="1507355">
                <a:moveTo>
                  <a:pt x="0" y="0"/>
                </a:moveTo>
                <a:lnTo>
                  <a:pt x="1482689" y="0"/>
                </a:lnTo>
                <a:lnTo>
                  <a:pt x="1482689" y="1507355"/>
                </a:lnTo>
                <a:lnTo>
                  <a:pt x="0" y="1507355"/>
                </a:lnTo>
                <a:lnTo>
                  <a:pt x="0" y="0"/>
                </a:lnTo>
                <a:close/>
              </a:path>
            </a:pathLst>
          </a:custGeom>
          <a:blipFill rotWithShape="0">
            <a:blip r:embed="rId8"/>
            <a:srcRect/>
            <a:stretch/>
          </a:blipFill>
          <a:ln w="0">
            <a:noFill/>
          </a:ln>
        </p:spPr>
        <p:style>
          <a:lnRef idx="0"/>
          <a:fillRef idx="0"/>
          <a:effectRef idx="0"/>
          <a:fontRef idx="minor"/>
        </p:style>
      </p:sp>
      <p:sp>
        <p:nvSpPr>
          <p:cNvPr id="233" name="Freeform 19"/>
          <p:cNvSpPr/>
          <p:nvPr/>
        </p:nvSpPr>
        <p:spPr>
          <a:xfrm>
            <a:off x="11585160" y="4206600"/>
            <a:ext cx="6702480" cy="4205520"/>
          </a:xfrm>
          <a:custGeom>
            <a:avLst/>
            <a:gdLst/>
            <a:ahLst/>
            <a:rect l="l" t="t" r="r" b="b"/>
            <a:pathLst>
              <a:path w="6702986" h="4206015">
                <a:moveTo>
                  <a:pt x="0" y="0"/>
                </a:moveTo>
                <a:lnTo>
                  <a:pt x="6702986" y="0"/>
                </a:lnTo>
                <a:lnTo>
                  <a:pt x="6702986" y="4206015"/>
                </a:lnTo>
                <a:lnTo>
                  <a:pt x="0" y="4206015"/>
                </a:lnTo>
                <a:lnTo>
                  <a:pt x="0" y="0"/>
                </a:lnTo>
                <a:close/>
              </a:path>
            </a:pathLst>
          </a:custGeom>
          <a:blipFill rotWithShape="0">
            <a:blip r:embed="rId9"/>
            <a:srcRect/>
            <a:stretch/>
          </a:blipFill>
          <a:ln w="0">
            <a:noFill/>
          </a:ln>
        </p:spPr>
        <p:style>
          <a:lnRef idx="0"/>
          <a:fillRef idx="0"/>
          <a:effectRef idx="0"/>
          <a:fontRef idx="minor"/>
        </p:style>
      </p:sp>
      <p:sp>
        <p:nvSpPr>
          <p:cNvPr id="234" name="Freeform 20"/>
          <p:cNvSpPr/>
          <p:nvPr/>
        </p:nvSpPr>
        <p:spPr>
          <a:xfrm>
            <a:off x="2301120" y="4062960"/>
            <a:ext cx="4286520" cy="4349160"/>
          </a:xfrm>
          <a:custGeom>
            <a:avLst/>
            <a:gdLst/>
            <a:ahLst/>
            <a:rect l="l" t="t" r="r" b="b"/>
            <a:pathLst>
              <a:path w="4286774" h="4349571">
                <a:moveTo>
                  <a:pt x="0" y="0"/>
                </a:moveTo>
                <a:lnTo>
                  <a:pt x="4286774" y="0"/>
                </a:lnTo>
                <a:lnTo>
                  <a:pt x="4286774" y="4349571"/>
                </a:lnTo>
                <a:lnTo>
                  <a:pt x="0" y="4349571"/>
                </a:lnTo>
                <a:lnTo>
                  <a:pt x="0" y="0"/>
                </a:lnTo>
                <a:close/>
              </a:path>
            </a:pathLst>
          </a:custGeom>
          <a:blipFill rotWithShape="0">
            <a:blip r:embed="rId10"/>
            <a:srcRect/>
            <a:stretch/>
          </a:blipFill>
          <a:ln w="0">
            <a:noFill/>
          </a:ln>
        </p:spPr>
        <p:style>
          <a:lnRef idx="0"/>
          <a:fillRef idx="0"/>
          <a:effectRef idx="0"/>
          <a:fontRef idx="minor"/>
        </p:style>
      </p:sp>
      <p:sp>
        <p:nvSpPr>
          <p:cNvPr id="235" name="Freeform 21"/>
          <p:cNvSpPr/>
          <p:nvPr/>
        </p:nvSpPr>
        <p:spPr>
          <a:xfrm>
            <a:off x="6892920" y="4206600"/>
            <a:ext cx="4498200" cy="4205520"/>
          </a:xfrm>
          <a:custGeom>
            <a:avLst/>
            <a:gdLst/>
            <a:ahLst/>
            <a:rect l="l" t="t" r="r" b="b"/>
            <a:pathLst>
              <a:path w="4498612" h="4206015">
                <a:moveTo>
                  <a:pt x="0" y="0"/>
                </a:moveTo>
                <a:lnTo>
                  <a:pt x="4498612" y="0"/>
                </a:lnTo>
                <a:lnTo>
                  <a:pt x="4498612" y="4206015"/>
                </a:lnTo>
                <a:lnTo>
                  <a:pt x="0" y="4206015"/>
                </a:lnTo>
                <a:lnTo>
                  <a:pt x="0" y="0"/>
                </a:lnTo>
                <a:close/>
              </a:path>
            </a:pathLst>
          </a:custGeom>
          <a:blipFill rotWithShape="0">
            <a:blip r:embed="rId11"/>
            <a:srcRect/>
            <a:stretch/>
          </a:blipFill>
          <a:ln w="0">
            <a:noFill/>
          </a:ln>
        </p:spPr>
        <p:style>
          <a:lnRef idx="0"/>
          <a:fillRef idx="0"/>
          <a:effectRef idx="0"/>
          <a:fontRef idx="minor"/>
        </p:style>
      </p:sp>
      <p:sp>
        <p:nvSpPr>
          <p:cNvPr id="236" name="TextBox 22"/>
          <p:cNvSpPr/>
          <p:nvPr/>
        </p:nvSpPr>
        <p:spPr>
          <a:xfrm>
            <a:off x="5045400" y="1718640"/>
            <a:ext cx="8196840" cy="819720"/>
          </a:xfrm>
          <a:prstGeom prst="rect">
            <a:avLst/>
          </a:prstGeom>
          <a:noFill/>
          <a:ln w="0">
            <a:noFill/>
          </a:ln>
        </p:spPr>
        <p:style>
          <a:lnRef idx="0"/>
          <a:fillRef idx="0"/>
          <a:effectRef idx="0"/>
          <a:fontRef idx="minor"/>
        </p:style>
        <p:txBody>
          <a:bodyPr lIns="0" rIns="0" tIns="0" bIns="0" anchor="t">
            <a:spAutoFit/>
          </a:bodyPr>
          <a:p>
            <a:pPr algn="ctr">
              <a:lnSpc>
                <a:spcPts val="6452"/>
              </a:lnSpc>
              <a:buNone/>
              <a:tabLst>
                <a:tab algn="l" pos="0"/>
              </a:tabLst>
            </a:pPr>
            <a:r>
              <a:rPr b="0" lang="en-US" sz="5370" spc="-1" strike="noStrike">
                <a:solidFill>
                  <a:srgbClr val="ffffff"/>
                </a:solidFill>
                <a:latin typeface="Now Bold"/>
              </a:rPr>
              <a:t>SURVEYS</a:t>
            </a:r>
            <a:endParaRPr b="0" lang="en-US" sz="5370" spc="-1" strike="noStrike">
              <a:latin typeface="Arial"/>
            </a:endParaRPr>
          </a:p>
        </p:txBody>
      </p:sp>
      <p:sp>
        <p:nvSpPr>
          <p:cNvPr id="237" name="TextBox 23"/>
          <p:cNvSpPr/>
          <p:nvPr/>
        </p:nvSpPr>
        <p:spPr>
          <a:xfrm>
            <a:off x="3843720" y="2641680"/>
            <a:ext cx="10596600" cy="2053440"/>
          </a:xfrm>
          <a:prstGeom prst="rect">
            <a:avLst/>
          </a:prstGeom>
          <a:noFill/>
          <a:ln w="0">
            <a:noFill/>
          </a:ln>
        </p:spPr>
        <p:style>
          <a:lnRef idx="0"/>
          <a:fillRef idx="0"/>
          <a:effectRef idx="0"/>
          <a:fontRef idx="minor"/>
        </p:style>
        <p:txBody>
          <a:bodyPr lIns="0" rIns="0" tIns="0" bIns="0" anchor="t">
            <a:spAutoFit/>
          </a:bodyPr>
          <a:p>
            <a:pPr algn="ctr">
              <a:lnSpc>
                <a:spcPts val="3234"/>
              </a:lnSpc>
              <a:buNone/>
            </a:pPr>
            <a:r>
              <a:rPr b="0" lang="en-US" sz="2340" spc="-1" strike="noStrike">
                <a:solidFill>
                  <a:srgbClr val="ffffff"/>
                </a:solidFill>
                <a:latin typeface="DM Sans"/>
              </a:rPr>
              <a:t>The following shows in detail what we got as answers and we noticed that people were very engage when filling out the form, in average 05:24 minutes to fill the form for 15 answers. Following are screenshots of the result.</a:t>
            </a:r>
            <a:endParaRPr b="0" lang="en-US" sz="2340" spc="-1" strike="noStrike">
              <a:latin typeface="Arial"/>
            </a:endParaRPr>
          </a:p>
          <a:p>
            <a:pPr algn="ctr">
              <a:lnSpc>
                <a:spcPts val="3234"/>
              </a:lnSpc>
              <a:buNone/>
              <a:tabLst>
                <a:tab algn="l" pos="0"/>
              </a:tabLst>
            </a:pPr>
            <a:endParaRPr b="0" lang="en-US" sz="1800" spc="-1" strike="noStrike">
              <a:latin typeface="Arial"/>
            </a:endParaRPr>
          </a:p>
        </p:txBody>
      </p:sp>
      <p:sp>
        <p:nvSpPr>
          <p:cNvPr id="238" name="TextBox 24"/>
          <p:cNvSpPr/>
          <p:nvPr/>
        </p:nvSpPr>
        <p:spPr>
          <a:xfrm>
            <a:off x="7946280" y="6262200"/>
            <a:ext cx="2394720" cy="402840"/>
          </a:xfrm>
          <a:prstGeom prst="rect">
            <a:avLst/>
          </a:prstGeom>
          <a:noFill/>
          <a:ln w="0">
            <a:noFill/>
          </a:ln>
        </p:spPr>
        <p:style>
          <a:lnRef idx="0"/>
          <a:fillRef idx="0"/>
          <a:effectRef idx="0"/>
          <a:fontRef idx="minor"/>
        </p:style>
        <p:txBody>
          <a:bodyPr lIns="0" rIns="0" tIns="0" bIns="0" anchor="t">
            <a:spAutoFit/>
          </a:bodyPr>
          <a:p>
            <a:pPr algn="ctr">
              <a:lnSpc>
                <a:spcPts val="3175"/>
              </a:lnSpc>
              <a:buNone/>
              <a:tabLst>
                <a:tab algn="l" pos="0"/>
              </a:tabLst>
            </a:pPr>
            <a:r>
              <a:rPr b="0" lang="en-US" sz="2300" spc="-1" strike="noStrike">
                <a:solidFill>
                  <a:srgbClr val="f1945b"/>
                </a:solidFill>
                <a:latin typeface="DM Sans Bold"/>
              </a:rPr>
              <a:t>Project 2</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DAGD0pa4C1Y</dc:identifier>
  <dc:language>en-US</dc:language>
  <cp:lastModifiedBy/>
  <dcterms:modified xsi:type="dcterms:W3CDTF">2024-04-30T01:26:51Z</dcterms:modified>
  <cp:revision>2</cp:revision>
  <dc:subject/>
  <dc:title>Non Text Magic Studio Magic Design for Presentations L&amp;P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